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2" r:id="rId1"/>
  </p:sldMasterIdLst>
  <p:notesMasterIdLst>
    <p:notesMasterId r:id="rId23"/>
  </p:notesMasterIdLst>
  <p:sldIdLst>
    <p:sldId id="256" r:id="rId2"/>
    <p:sldId id="278" r:id="rId3"/>
    <p:sldId id="257" r:id="rId4"/>
    <p:sldId id="277" r:id="rId5"/>
    <p:sldId id="282" r:id="rId6"/>
    <p:sldId id="280" r:id="rId7"/>
    <p:sldId id="279" r:id="rId8"/>
    <p:sldId id="281" r:id="rId9"/>
    <p:sldId id="287" r:id="rId10"/>
    <p:sldId id="260" r:id="rId11"/>
    <p:sldId id="283" r:id="rId12"/>
    <p:sldId id="284" r:id="rId13"/>
    <p:sldId id="285" r:id="rId14"/>
    <p:sldId id="286" r:id="rId15"/>
    <p:sldId id="288" r:id="rId16"/>
    <p:sldId id="289" r:id="rId17"/>
    <p:sldId id="290" r:id="rId18"/>
    <p:sldId id="292" r:id="rId19"/>
    <p:sldId id="291" r:id="rId20"/>
    <p:sldId id="293" r:id="rId21"/>
    <p:sldId id="263" r:id="rId22"/>
  </p:sldIdLst>
  <p:sldSz cx="18288000" cy="10287000"/>
  <p:notesSz cx="6858000" cy="9144000"/>
  <p:embeddedFontLst>
    <p:embeddedFont>
      <p:font typeface="Inter" panose="02000503000000020004" pitchFamily="2" charset="0"/>
      <p:regular r:id="rId24"/>
      <p:bold r:id="rId25"/>
      <p:italic r:id="rId26"/>
      <p:boldItalic r:id="rId27"/>
    </p:embeddedFont>
    <p:embeddedFont>
      <p:font typeface="Inter Light" panose="02000503000000020004" pitchFamily="2" charset="0"/>
      <p:regular r:id="rId28"/>
      <p:bold r:id="rId29"/>
      <p:italic r:id="rId30"/>
      <p:boldItalic r:id="rId31"/>
    </p:embeddedFont>
    <p:embeddedFont>
      <p:font typeface="Inter Medium" panose="02000503000000020004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300"/>
    <a:srgbClr val="1382B3"/>
    <a:srgbClr val="1C90FF"/>
    <a:srgbClr val="32A02C"/>
    <a:srgbClr val="072F6B"/>
    <a:srgbClr val="2A79B9"/>
    <a:srgbClr val="73B2D8"/>
    <a:srgbClr val="F8FCFF"/>
    <a:srgbClr val="00008B"/>
    <a:srgbClr val="C0CE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/>
    <p:restoredTop sz="94681"/>
  </p:normalViewPr>
  <p:slideViewPr>
    <p:cSldViewPr snapToGrid="0">
      <p:cViewPr>
        <p:scale>
          <a:sx n="79" d="100"/>
          <a:sy n="79" d="100"/>
        </p:scale>
        <p:origin x="304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03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05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>
          <a:extLst>
            <a:ext uri="{FF2B5EF4-FFF2-40B4-BE49-F238E27FC236}">
              <a16:creationId xmlns:a16="http://schemas.microsoft.com/office/drawing/2014/main" id="{1A1A479D-ED4E-8712-5DFE-FE3A8ECF5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>
            <a:extLst>
              <a:ext uri="{FF2B5EF4-FFF2-40B4-BE49-F238E27FC236}">
                <a16:creationId xmlns:a16="http://schemas.microsoft.com/office/drawing/2014/main" id="{1B728463-76E5-0E81-13F5-C4E6D9D4E2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6:notes">
            <a:extLst>
              <a:ext uri="{FF2B5EF4-FFF2-40B4-BE49-F238E27FC236}">
                <a16:creationId xmlns:a16="http://schemas.microsoft.com/office/drawing/2014/main" id="{529BE3F5-B205-2CAB-F2D5-30E8BAF59B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4481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7F579977-875F-0195-6633-4FBA33688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:notes">
            <a:extLst>
              <a:ext uri="{FF2B5EF4-FFF2-40B4-BE49-F238E27FC236}">
                <a16:creationId xmlns:a16="http://schemas.microsoft.com/office/drawing/2014/main" id="{C01D20C5-2210-3187-1829-289046B8BF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9:notes">
            <a:extLst>
              <a:ext uri="{FF2B5EF4-FFF2-40B4-BE49-F238E27FC236}">
                <a16:creationId xmlns:a16="http://schemas.microsoft.com/office/drawing/2014/main" id="{7F5D61CF-5D8B-223E-D37C-CB78F83910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40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549AF4B7-DF46-8DFB-1123-9B1FB5494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:notes">
            <a:extLst>
              <a:ext uri="{FF2B5EF4-FFF2-40B4-BE49-F238E27FC236}">
                <a16:creationId xmlns:a16="http://schemas.microsoft.com/office/drawing/2014/main" id="{5B23900F-E7E1-7345-BDB2-85C8C25359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:notes">
            <a:extLst>
              <a:ext uri="{FF2B5EF4-FFF2-40B4-BE49-F238E27FC236}">
                <a16:creationId xmlns:a16="http://schemas.microsoft.com/office/drawing/2014/main" id="{E7B51311-EE3D-DADA-21D2-61C5EFE4B8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5692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F5897B11-3701-D10F-969C-8C4A564B9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:notes">
            <a:extLst>
              <a:ext uri="{FF2B5EF4-FFF2-40B4-BE49-F238E27FC236}">
                <a16:creationId xmlns:a16="http://schemas.microsoft.com/office/drawing/2014/main" id="{725CA543-017F-2602-DE5C-2630ACB803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:notes">
            <a:extLst>
              <a:ext uri="{FF2B5EF4-FFF2-40B4-BE49-F238E27FC236}">
                <a16:creationId xmlns:a16="http://schemas.microsoft.com/office/drawing/2014/main" id="{84F3811A-B1A6-0C45-F844-14E5139DEC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1422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>
          <a:extLst>
            <a:ext uri="{FF2B5EF4-FFF2-40B4-BE49-F238E27FC236}">
              <a16:creationId xmlns:a16="http://schemas.microsoft.com/office/drawing/2014/main" id="{42913751-492D-23EC-85FD-9291600E6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>
            <a:extLst>
              <a:ext uri="{FF2B5EF4-FFF2-40B4-BE49-F238E27FC236}">
                <a16:creationId xmlns:a16="http://schemas.microsoft.com/office/drawing/2014/main" id="{711B2E51-DB35-D808-B192-3AA660A056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6:notes">
            <a:extLst>
              <a:ext uri="{FF2B5EF4-FFF2-40B4-BE49-F238E27FC236}">
                <a16:creationId xmlns:a16="http://schemas.microsoft.com/office/drawing/2014/main" id="{5A827E29-3D71-81EE-7355-DC49BADCBD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5557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6EE7023A-59D8-6577-F93F-1347BABA1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>
            <a:extLst>
              <a:ext uri="{FF2B5EF4-FFF2-40B4-BE49-F238E27FC236}">
                <a16:creationId xmlns:a16="http://schemas.microsoft.com/office/drawing/2014/main" id="{7032BA49-D842-76F7-AE93-AA2451B585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4:notes">
            <a:extLst>
              <a:ext uri="{FF2B5EF4-FFF2-40B4-BE49-F238E27FC236}">
                <a16:creationId xmlns:a16="http://schemas.microsoft.com/office/drawing/2014/main" id="{81DE242D-F5ED-E662-BB13-B88B41526C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0187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>
          <a:extLst>
            <a:ext uri="{FF2B5EF4-FFF2-40B4-BE49-F238E27FC236}">
              <a16:creationId xmlns:a16="http://schemas.microsoft.com/office/drawing/2014/main" id="{89429CA5-CA7F-97CC-4C09-99C777BB4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:notes">
            <a:extLst>
              <a:ext uri="{FF2B5EF4-FFF2-40B4-BE49-F238E27FC236}">
                <a16:creationId xmlns:a16="http://schemas.microsoft.com/office/drawing/2014/main" id="{1B86058F-F1F5-6B4D-B34D-B90D5FCD3C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:notes">
            <a:extLst>
              <a:ext uri="{FF2B5EF4-FFF2-40B4-BE49-F238E27FC236}">
                <a16:creationId xmlns:a16="http://schemas.microsoft.com/office/drawing/2014/main" id="{A7C6CFF4-3381-0844-3ACC-1F06361C40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7754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>
          <a:extLst>
            <a:ext uri="{FF2B5EF4-FFF2-40B4-BE49-F238E27FC236}">
              <a16:creationId xmlns:a16="http://schemas.microsoft.com/office/drawing/2014/main" id="{62538F3C-8DD9-3D4C-BB1C-8FBAC938D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:notes">
            <a:extLst>
              <a:ext uri="{FF2B5EF4-FFF2-40B4-BE49-F238E27FC236}">
                <a16:creationId xmlns:a16="http://schemas.microsoft.com/office/drawing/2014/main" id="{B152376B-5CDF-56CC-7710-64C14ED736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:notes">
            <a:extLst>
              <a:ext uri="{FF2B5EF4-FFF2-40B4-BE49-F238E27FC236}">
                <a16:creationId xmlns:a16="http://schemas.microsoft.com/office/drawing/2014/main" id="{4ACFFFA2-E1A6-9B86-8F63-9108BB7FF1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1808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B547E868-AC61-6689-CBB2-C877BE9EE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:notes">
            <a:extLst>
              <a:ext uri="{FF2B5EF4-FFF2-40B4-BE49-F238E27FC236}">
                <a16:creationId xmlns:a16="http://schemas.microsoft.com/office/drawing/2014/main" id="{F61376F3-7C49-7932-BB31-5D328581E9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9:notes">
            <a:extLst>
              <a:ext uri="{FF2B5EF4-FFF2-40B4-BE49-F238E27FC236}">
                <a16:creationId xmlns:a16="http://schemas.microsoft.com/office/drawing/2014/main" id="{99670058-175D-15B1-3EC3-6CE3F7B9B6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4169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E1F735F4-D5C9-323C-BE65-AE53B4F75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:notes">
            <a:extLst>
              <a:ext uri="{FF2B5EF4-FFF2-40B4-BE49-F238E27FC236}">
                <a16:creationId xmlns:a16="http://schemas.microsoft.com/office/drawing/2014/main" id="{7E0CD0EE-F77E-869B-EC3C-82B8E176DF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9:notes">
            <a:extLst>
              <a:ext uri="{FF2B5EF4-FFF2-40B4-BE49-F238E27FC236}">
                <a16:creationId xmlns:a16="http://schemas.microsoft.com/office/drawing/2014/main" id="{E0A5A0D0-63D4-934E-442D-126E9B538C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1413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3080B87A-737A-E6CD-1B8E-1DE1277DB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:notes">
            <a:extLst>
              <a:ext uri="{FF2B5EF4-FFF2-40B4-BE49-F238E27FC236}">
                <a16:creationId xmlns:a16="http://schemas.microsoft.com/office/drawing/2014/main" id="{8266264E-1C73-B2A6-A2C8-EC5BAC5CAD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2:notes">
            <a:extLst>
              <a:ext uri="{FF2B5EF4-FFF2-40B4-BE49-F238E27FC236}">
                <a16:creationId xmlns:a16="http://schemas.microsoft.com/office/drawing/2014/main" id="{FFC20852-E374-7235-20D7-69DA8E1002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4997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>
          <a:extLst>
            <a:ext uri="{FF2B5EF4-FFF2-40B4-BE49-F238E27FC236}">
              <a16:creationId xmlns:a16="http://schemas.microsoft.com/office/drawing/2014/main" id="{E4964D9C-C096-89BF-BE52-93B0A8AE4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:notes">
            <a:extLst>
              <a:ext uri="{FF2B5EF4-FFF2-40B4-BE49-F238E27FC236}">
                <a16:creationId xmlns:a16="http://schemas.microsoft.com/office/drawing/2014/main" id="{A2B88D73-13BA-5452-C10D-BD063489B4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8:notes">
            <a:extLst>
              <a:ext uri="{FF2B5EF4-FFF2-40B4-BE49-F238E27FC236}">
                <a16:creationId xmlns:a16="http://schemas.microsoft.com/office/drawing/2014/main" id="{3739BFD5-81F4-A26A-3821-A25FA8DF8B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9430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ED499E44-4410-F60B-2B6B-B7F82DA4D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:notes">
            <a:extLst>
              <a:ext uri="{FF2B5EF4-FFF2-40B4-BE49-F238E27FC236}">
                <a16:creationId xmlns:a16="http://schemas.microsoft.com/office/drawing/2014/main" id="{08A29AE2-8E20-C435-988B-52702BEAFC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9:notes">
            <a:extLst>
              <a:ext uri="{FF2B5EF4-FFF2-40B4-BE49-F238E27FC236}">
                <a16:creationId xmlns:a16="http://schemas.microsoft.com/office/drawing/2014/main" id="{2F8EE256-3FDE-F2B7-69E6-98571F9914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9335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n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>
            <a:spLocks noGrp="1"/>
          </p:cNvSpPr>
          <p:nvPr>
            <p:ph type="pic" idx="2"/>
          </p:nvPr>
        </p:nvSpPr>
        <p:spPr>
          <a:xfrm>
            <a:off x="9136050" y="1007975"/>
            <a:ext cx="8131200" cy="8270400"/>
          </a:xfrm>
          <a:prstGeom prst="rect">
            <a:avLst/>
          </a:prstGeom>
          <a:noFill/>
          <a:ln w="19050" cap="flat" cmpd="sng">
            <a:solidFill>
              <a:srgbClr val="C2D076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Tw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>
            <a:spLocks noGrp="1"/>
          </p:cNvSpPr>
          <p:nvPr>
            <p:ph type="pic" idx="2"/>
          </p:nvPr>
        </p:nvSpPr>
        <p:spPr>
          <a:xfrm>
            <a:off x="1009200" y="1006800"/>
            <a:ext cx="8154300" cy="4158600"/>
          </a:xfrm>
          <a:prstGeom prst="rect">
            <a:avLst/>
          </a:prstGeom>
          <a:noFill/>
          <a:ln w="19050" cap="flat" cmpd="sng">
            <a:solidFill>
              <a:srgbClr val="C2D076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" name="Google Shape;19;p4"/>
          <p:cNvSpPr>
            <a:spLocks noGrp="1"/>
          </p:cNvSpPr>
          <p:nvPr>
            <p:ph type="pic" idx="3"/>
          </p:nvPr>
        </p:nvSpPr>
        <p:spPr>
          <a:xfrm>
            <a:off x="1009200" y="5165400"/>
            <a:ext cx="8154300" cy="4158600"/>
          </a:xfrm>
          <a:prstGeom prst="rect">
            <a:avLst/>
          </a:prstGeom>
          <a:noFill/>
          <a:ln w="19050" cap="flat" cmpd="sng">
            <a:solidFill>
              <a:srgbClr val="C2D076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C2D076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1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2D076"/>
              </a:buClr>
              <a:buSzPts val="4400"/>
              <a:buFont typeface="Inter"/>
              <a:buNone/>
              <a:defRPr sz="4400" i="0" u="none" strike="noStrike" cap="none">
                <a:solidFill>
                  <a:srgbClr val="C2D07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Char char="•"/>
              <a:defRPr sz="32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Char char="–"/>
              <a:defRPr sz="28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Char char="•"/>
              <a:defRPr sz="24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–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»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14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6"/>
          <p:cNvCxnSpPr/>
          <p:nvPr/>
        </p:nvCxnSpPr>
        <p:spPr>
          <a:xfrm>
            <a:off x="1028700" y="925830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C2D07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26;p6"/>
          <p:cNvSpPr txBox="1"/>
          <p:nvPr/>
        </p:nvSpPr>
        <p:spPr>
          <a:xfrm>
            <a:off x="1028700" y="3081723"/>
            <a:ext cx="10740300" cy="3249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dirty="0">
                <a:solidFill>
                  <a:srgbClr val="C2D076"/>
                </a:solidFill>
                <a:latin typeface="Inter Medium"/>
                <a:ea typeface="Inter Medium"/>
                <a:cs typeface="Inter Medium"/>
                <a:sym typeface="Inter Medium"/>
              </a:rPr>
              <a:t>Racial Housing Discrimination and Home Values*</a:t>
            </a:r>
            <a:endParaRPr lang="en-US" dirty="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C5CC59-1603-7214-B6DE-D17B87EBE88B}"/>
              </a:ext>
            </a:extLst>
          </p:cNvPr>
          <p:cNvSpPr txBox="1"/>
          <p:nvPr/>
        </p:nvSpPr>
        <p:spPr>
          <a:xfrm>
            <a:off x="1028700" y="6331459"/>
            <a:ext cx="5970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An analysis by Ben Warren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89BA32-FA86-1946-E059-4F5A6E3E7B29}"/>
              </a:ext>
            </a:extLst>
          </p:cNvPr>
          <p:cNvSpPr txBox="1"/>
          <p:nvPr/>
        </p:nvSpPr>
        <p:spPr>
          <a:xfrm>
            <a:off x="13734704" y="8438432"/>
            <a:ext cx="3524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C0CE74"/>
                </a:solidFill>
              </a:rPr>
              <a:t>*In Carlisle, PA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1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0A06A55-D4A1-0522-3F2A-CBE3F127E234}"/>
              </a:ext>
            </a:extLst>
          </p:cNvPr>
          <p:cNvGrpSpPr>
            <a:grpSpLocks noChangeAspect="1"/>
          </p:cNvGrpSpPr>
          <p:nvPr/>
        </p:nvGrpSpPr>
        <p:grpSpPr>
          <a:xfrm>
            <a:off x="1828369" y="571500"/>
            <a:ext cx="14631261" cy="9144000"/>
            <a:chOff x="2442882" y="717176"/>
            <a:chExt cx="13402235" cy="837639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804061E-A7EE-EC11-747C-71D13A257F46}"/>
                </a:ext>
              </a:extLst>
            </p:cNvPr>
            <p:cNvGrpSpPr/>
            <p:nvPr/>
          </p:nvGrpSpPr>
          <p:grpSpPr>
            <a:xfrm>
              <a:off x="2442882" y="717176"/>
              <a:ext cx="13402235" cy="8376397"/>
              <a:chOff x="2442882" y="776566"/>
              <a:chExt cx="13402235" cy="8376397"/>
            </a:xfrm>
          </p:grpSpPr>
          <p:pic>
            <p:nvPicPr>
              <p:cNvPr id="9" name="Picture 8" descr="A graph of value distribution&#10;&#10;AI-generated content may be incorrect.">
                <a:extLst>
                  <a:ext uri="{FF2B5EF4-FFF2-40B4-BE49-F238E27FC236}">
                    <a16:creationId xmlns:a16="http://schemas.microsoft.com/office/drawing/2014/main" id="{B4E38816-9135-3B33-0DBB-543AB5C93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2882" y="776566"/>
                <a:ext cx="13402235" cy="8376397"/>
              </a:xfrm>
              <a:prstGeom prst="rect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C6F05DD-8866-4F04-F4AD-AF59F28379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4118" y="1595718"/>
                <a:ext cx="0" cy="6096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B1B143B-2799-52AD-C13C-C13FD59F89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34118" y="7673789"/>
                <a:ext cx="1161825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28F698-A9B1-E6E5-DB59-6E27D895032B}"/>
                </a:ext>
              </a:extLst>
            </p:cNvPr>
            <p:cNvSpPr/>
            <p:nvPr/>
          </p:nvSpPr>
          <p:spPr>
            <a:xfrm>
              <a:off x="9744637" y="2405350"/>
              <a:ext cx="3666562" cy="1754255"/>
            </a:xfrm>
            <a:prstGeom prst="rect">
              <a:avLst/>
            </a:prstGeom>
            <a:solidFill>
              <a:srgbClr val="00008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Most properties are worth between $100K-200K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B8E18AD-A823-6B4D-67C8-74866F8F46D8}"/>
              </a:ext>
            </a:extLst>
          </p:cNvPr>
          <p:cNvGrpSpPr/>
          <p:nvPr/>
        </p:nvGrpSpPr>
        <p:grpSpPr>
          <a:xfrm>
            <a:off x="2046980" y="571500"/>
            <a:ext cx="14194039" cy="9144000"/>
            <a:chOff x="2046980" y="571500"/>
            <a:chExt cx="14194039" cy="9144000"/>
          </a:xfrm>
        </p:grpSpPr>
        <p:pic>
          <p:nvPicPr>
            <p:cNvPr id="4" name="Picture 3" descr="A graph showing a blue dot&#10;&#10;AI-generated content may be incorrect.">
              <a:extLst>
                <a:ext uri="{FF2B5EF4-FFF2-40B4-BE49-F238E27FC236}">
                  <a16:creationId xmlns:a16="http://schemas.microsoft.com/office/drawing/2014/main" id="{C5733BBC-E8C1-7CC6-68DC-786B27115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6980" y="571500"/>
              <a:ext cx="14194039" cy="9144000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E7D6F8C-0EFC-3B2F-052A-4EB16EE929C1}"/>
                </a:ext>
              </a:extLst>
            </p:cNvPr>
            <p:cNvCxnSpPr/>
            <p:nvPr/>
          </p:nvCxnSpPr>
          <p:spPr>
            <a:xfrm>
              <a:off x="4500282" y="1577789"/>
              <a:ext cx="0" cy="68131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9CACCF-41C1-5C82-A939-F873BE91D47A}"/>
                </a:ext>
              </a:extLst>
            </p:cNvPr>
            <p:cNvCxnSpPr>
              <a:cxnSpLocks/>
            </p:cNvCxnSpPr>
            <p:nvPr/>
          </p:nvCxnSpPr>
          <p:spPr>
            <a:xfrm>
              <a:off x="4500282" y="8373036"/>
              <a:ext cx="1072178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84A725-1FDC-D6AF-D4DF-B7F2A7AA77DC}"/>
                </a:ext>
              </a:extLst>
            </p:cNvPr>
            <p:cNvSpPr/>
            <p:nvPr/>
          </p:nvSpPr>
          <p:spPr>
            <a:xfrm>
              <a:off x="5104586" y="2260224"/>
              <a:ext cx="3697998" cy="1474696"/>
            </a:xfrm>
            <a:prstGeom prst="rect">
              <a:avLst/>
            </a:prstGeom>
            <a:solidFill>
              <a:srgbClr val="00008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SQFT is strongly correlated with total value ($).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7073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number of green bars&#10;&#10;AI-generated content may be incorrect.">
            <a:extLst>
              <a:ext uri="{FF2B5EF4-FFF2-40B4-BE49-F238E27FC236}">
                <a16:creationId xmlns:a16="http://schemas.microsoft.com/office/drawing/2014/main" id="{DB0FAF43-44CD-B224-11A6-B563953E8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035" y="600750"/>
            <a:ext cx="12971930" cy="90854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445FDB-3AD3-4A0E-326A-C785531D5D64}"/>
              </a:ext>
            </a:extLst>
          </p:cNvPr>
          <p:cNvSpPr/>
          <p:nvPr/>
        </p:nvSpPr>
        <p:spPr>
          <a:xfrm>
            <a:off x="10429621" y="2511236"/>
            <a:ext cx="3697998" cy="1474696"/>
          </a:xfrm>
          <a:prstGeom prst="rect">
            <a:avLst/>
          </a:prstGeom>
          <a:solidFill>
            <a:srgbClr val="0063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Roy H. Wenger developed the most properties with racial covenants, 78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E68981-165A-8399-2C3D-9B9A848FC5BA}"/>
              </a:ext>
            </a:extLst>
          </p:cNvPr>
          <p:cNvCxnSpPr/>
          <p:nvPr/>
        </p:nvCxnSpPr>
        <p:spPr>
          <a:xfrm>
            <a:off x="4201967" y="1198791"/>
            <a:ext cx="0" cy="75662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4C47B2-118D-44DF-497B-B2218DA17DAD}"/>
              </a:ext>
            </a:extLst>
          </p:cNvPr>
          <p:cNvCxnSpPr>
            <a:cxnSpLocks/>
          </p:cNvCxnSpPr>
          <p:nvPr/>
        </p:nvCxnSpPr>
        <p:spPr>
          <a:xfrm flipH="1">
            <a:off x="4195482" y="8762140"/>
            <a:ext cx="1075092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007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number of green bars&#10;&#10;AI-generated content may be incorrect.">
            <a:extLst>
              <a:ext uri="{FF2B5EF4-FFF2-40B4-BE49-F238E27FC236}">
                <a16:creationId xmlns:a16="http://schemas.microsoft.com/office/drawing/2014/main" id="{B7210849-3CE7-1DA4-83C7-68BEDEAA1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571" y="571500"/>
            <a:ext cx="12232857" cy="9144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74EFA8-605F-DC7F-4A15-7E059C598F34}"/>
              </a:ext>
            </a:extLst>
          </p:cNvPr>
          <p:cNvCxnSpPr>
            <a:cxnSpLocks/>
          </p:cNvCxnSpPr>
          <p:nvPr/>
        </p:nvCxnSpPr>
        <p:spPr>
          <a:xfrm>
            <a:off x="4033267" y="1433945"/>
            <a:ext cx="0" cy="69548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62A80F-6CB6-A406-A32D-285FC939FC7D}"/>
              </a:ext>
            </a:extLst>
          </p:cNvPr>
          <p:cNvCxnSpPr>
            <a:cxnSpLocks/>
          </p:cNvCxnSpPr>
          <p:nvPr/>
        </p:nvCxnSpPr>
        <p:spPr>
          <a:xfrm flipH="1">
            <a:off x="4035462" y="8381140"/>
            <a:ext cx="106572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BCF1665-C560-1AD3-828C-67EA13C7B0CC}"/>
              </a:ext>
            </a:extLst>
          </p:cNvPr>
          <p:cNvSpPr/>
          <p:nvPr/>
        </p:nvSpPr>
        <p:spPr>
          <a:xfrm>
            <a:off x="10556735" y="4170195"/>
            <a:ext cx="3697998" cy="1474696"/>
          </a:xfrm>
          <a:prstGeom prst="rect">
            <a:avLst/>
          </a:prstGeom>
          <a:solidFill>
            <a:srgbClr val="0063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Most properties with covenants are worth around $200K</a:t>
            </a:r>
          </a:p>
        </p:txBody>
      </p:sp>
    </p:spTree>
    <p:extLst>
      <p:ext uri="{BB962C8B-B14F-4D97-AF65-F5344CB8AC3E}">
        <p14:creationId xmlns:p14="http://schemas.microsoft.com/office/powerpoint/2010/main" val="3486196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a city&#10;&#10;AI-generated content may be incorrect.">
            <a:extLst>
              <a:ext uri="{FF2B5EF4-FFF2-40B4-BE49-F238E27FC236}">
                <a16:creationId xmlns:a16="http://schemas.microsoft.com/office/drawing/2014/main" id="{1319978B-9F1F-2B44-9377-DC34716E07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22" t="37812" r="36322" b="38688"/>
          <a:stretch/>
        </p:blipFill>
        <p:spPr>
          <a:xfrm>
            <a:off x="2569099" y="683149"/>
            <a:ext cx="13149801" cy="892070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39380B3-BB57-615B-B485-223FCAC9F81C}"/>
              </a:ext>
            </a:extLst>
          </p:cNvPr>
          <p:cNvGrpSpPr/>
          <p:nvPr/>
        </p:nvGrpSpPr>
        <p:grpSpPr>
          <a:xfrm>
            <a:off x="10548712" y="7116123"/>
            <a:ext cx="3687580" cy="1424065"/>
            <a:chOff x="9398833" y="1618938"/>
            <a:chExt cx="3687580" cy="14240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F284A83-A73F-E678-187F-0EEAB49356BE}"/>
                </a:ext>
              </a:extLst>
            </p:cNvPr>
            <p:cNvSpPr/>
            <p:nvPr/>
          </p:nvSpPr>
          <p:spPr>
            <a:xfrm>
              <a:off x="9398833" y="1618938"/>
              <a:ext cx="3687580" cy="14240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13ACF26-2A8F-6DDB-A466-648DDF9499AF}"/>
                </a:ext>
              </a:extLst>
            </p:cNvPr>
            <p:cNvGrpSpPr/>
            <p:nvPr/>
          </p:nvGrpSpPr>
          <p:grpSpPr>
            <a:xfrm>
              <a:off x="9764411" y="2330970"/>
              <a:ext cx="2956424" cy="559840"/>
              <a:chOff x="9855115" y="1930057"/>
              <a:chExt cx="2261118" cy="55984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2371EB-900B-BC18-3C4D-7C5BC54748D6}"/>
                  </a:ext>
                </a:extLst>
              </p:cNvPr>
              <p:cNvSpPr/>
              <p:nvPr/>
            </p:nvSpPr>
            <p:spPr>
              <a:xfrm>
                <a:off x="9855115" y="1930060"/>
                <a:ext cx="569167" cy="559837"/>
              </a:xfrm>
              <a:prstGeom prst="rect">
                <a:avLst/>
              </a:prstGeom>
              <a:solidFill>
                <a:srgbClr val="F8FC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F775FC-A295-4219-26B7-1E9D50EE142F}"/>
                  </a:ext>
                </a:extLst>
              </p:cNvPr>
              <p:cNvSpPr/>
              <p:nvPr/>
            </p:nvSpPr>
            <p:spPr>
              <a:xfrm>
                <a:off x="10421172" y="1930059"/>
                <a:ext cx="566057" cy="559837"/>
              </a:xfrm>
              <a:prstGeom prst="rect">
                <a:avLst/>
              </a:prstGeom>
              <a:solidFill>
                <a:srgbClr val="73B2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DFFE0F0-2F77-65DF-CE32-59FABC4F11E4}"/>
                  </a:ext>
                </a:extLst>
              </p:cNvPr>
              <p:cNvSpPr/>
              <p:nvPr/>
            </p:nvSpPr>
            <p:spPr>
              <a:xfrm>
                <a:off x="10987229" y="1930058"/>
                <a:ext cx="566057" cy="559837"/>
              </a:xfrm>
              <a:prstGeom prst="rect">
                <a:avLst/>
              </a:prstGeom>
              <a:solidFill>
                <a:srgbClr val="2A79B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F193485-EFAF-138A-EBE3-AD28BF7E8D1F}"/>
                  </a:ext>
                </a:extLst>
              </p:cNvPr>
              <p:cNvSpPr/>
              <p:nvPr/>
            </p:nvSpPr>
            <p:spPr>
              <a:xfrm>
                <a:off x="11553286" y="1930057"/>
                <a:ext cx="562947" cy="559837"/>
              </a:xfrm>
              <a:prstGeom prst="rect">
                <a:avLst/>
              </a:prstGeom>
              <a:solidFill>
                <a:srgbClr val="072F6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020B3F-0CD0-9CA6-1F78-CC349913E16A}"/>
                </a:ext>
              </a:extLst>
            </p:cNvPr>
            <p:cNvSpPr txBox="1"/>
            <p:nvPr/>
          </p:nvSpPr>
          <p:spPr>
            <a:xfrm>
              <a:off x="9564495" y="1867507"/>
              <a:ext cx="7401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$100K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0F1FA4-3C7C-3903-50B5-B89220AA9C2C}"/>
                </a:ext>
              </a:extLst>
            </p:cNvPr>
            <p:cNvSpPr txBox="1"/>
            <p:nvPr/>
          </p:nvSpPr>
          <p:spPr>
            <a:xfrm>
              <a:off x="12133348" y="1867507"/>
              <a:ext cx="7401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$300K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5809B3-0D7E-4F06-6475-51F4FF8352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6717" y="2096928"/>
              <a:ext cx="1" cy="2267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119B7B1-CF16-D41A-A413-3357C93047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03408" y="2104247"/>
              <a:ext cx="1" cy="2267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A7DFCC-D87B-4EC7-3BB5-E8533C6A02D2}"/>
                </a:ext>
              </a:extLst>
            </p:cNvPr>
            <p:cNvSpPr/>
            <p:nvPr/>
          </p:nvSpPr>
          <p:spPr>
            <a:xfrm>
              <a:off x="10504534" y="1867507"/>
              <a:ext cx="148024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Total Value ($)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2F6097A-8E91-E175-1E8A-32D99F47DAB1}"/>
              </a:ext>
            </a:extLst>
          </p:cNvPr>
          <p:cNvSpPr/>
          <p:nvPr/>
        </p:nvSpPr>
        <p:spPr>
          <a:xfrm>
            <a:off x="10548712" y="2874480"/>
            <a:ext cx="3697998" cy="1474696"/>
          </a:xfrm>
          <a:prstGeom prst="rect">
            <a:avLst/>
          </a:prstGeom>
          <a:solidFill>
            <a:srgbClr val="072F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Even within the same development, property values vary greatly</a:t>
            </a:r>
          </a:p>
        </p:txBody>
      </p:sp>
    </p:spTree>
    <p:extLst>
      <p:ext uri="{BB962C8B-B14F-4D97-AF65-F5344CB8AC3E}">
        <p14:creationId xmlns:p14="http://schemas.microsoft.com/office/powerpoint/2010/main" val="3765942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>
          <a:extLst>
            <a:ext uri="{FF2B5EF4-FFF2-40B4-BE49-F238E27FC236}">
              <a16:creationId xmlns:a16="http://schemas.microsoft.com/office/drawing/2014/main" id="{EA63D055-C11A-079A-28E4-1244FD4B4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>
            <a:extLst>
              <a:ext uri="{FF2B5EF4-FFF2-40B4-BE49-F238E27FC236}">
                <a16:creationId xmlns:a16="http://schemas.microsoft.com/office/drawing/2014/main" id="{0F01D869-8D1D-C73B-40F5-EE3C498A02D0}"/>
              </a:ext>
            </a:extLst>
          </p:cNvPr>
          <p:cNvSpPr txBox="1"/>
          <p:nvPr/>
        </p:nvSpPr>
        <p:spPr>
          <a:xfrm>
            <a:off x="1028700" y="3367405"/>
            <a:ext cx="69558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 dirty="0">
                <a:solidFill>
                  <a:srgbClr val="C2D076"/>
                </a:solidFill>
                <a:latin typeface="Inter"/>
                <a:ea typeface="Inter"/>
                <a:cs typeface="Inter"/>
                <a:sym typeface="Inter"/>
              </a:rPr>
              <a:t>Modeling</a:t>
            </a:r>
            <a:endParaRPr dirty="0"/>
          </a:p>
        </p:txBody>
      </p:sp>
      <p:sp>
        <p:nvSpPr>
          <p:cNvPr id="198" name="Google Shape;198;p21">
            <a:extLst>
              <a:ext uri="{FF2B5EF4-FFF2-40B4-BE49-F238E27FC236}">
                <a16:creationId xmlns:a16="http://schemas.microsoft.com/office/drawing/2014/main" id="{10FB9356-E178-77C8-0B5D-50941E3E0B89}"/>
              </a:ext>
            </a:extLst>
          </p:cNvPr>
          <p:cNvSpPr txBox="1"/>
          <p:nvPr/>
        </p:nvSpPr>
        <p:spPr>
          <a:xfrm>
            <a:off x="1028700" y="4188188"/>
            <a:ext cx="69558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Least-squares regression // Random forest regression</a:t>
            </a:r>
            <a:endParaRPr lang="en-US" sz="2800" dirty="0"/>
          </a:p>
        </p:txBody>
      </p:sp>
      <p:sp>
        <p:nvSpPr>
          <p:cNvPr id="202" name="Google Shape;202;p21">
            <a:extLst>
              <a:ext uri="{FF2B5EF4-FFF2-40B4-BE49-F238E27FC236}">
                <a16:creationId xmlns:a16="http://schemas.microsoft.com/office/drawing/2014/main" id="{38420F89-EDA4-6D64-EF8F-68437A96E666}"/>
              </a:ext>
            </a:extLst>
          </p:cNvPr>
          <p:cNvSpPr txBox="1"/>
          <p:nvPr/>
        </p:nvSpPr>
        <p:spPr>
          <a:xfrm>
            <a:off x="10301288" y="2520315"/>
            <a:ext cx="69579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 i="0" u="none" strike="noStrike" cap="none" dirty="0">
                <a:solidFill>
                  <a:srgbClr val="C2D076"/>
                </a:solidFill>
                <a:latin typeface="Inter"/>
                <a:ea typeface="Inter"/>
                <a:cs typeface="Inter"/>
                <a:sym typeface="Inter"/>
              </a:rPr>
              <a:t>+23.8%</a:t>
            </a:r>
            <a:endParaRPr dirty="0"/>
          </a:p>
        </p:txBody>
      </p:sp>
      <p:sp>
        <p:nvSpPr>
          <p:cNvPr id="203" name="Google Shape;203;p21">
            <a:extLst>
              <a:ext uri="{FF2B5EF4-FFF2-40B4-BE49-F238E27FC236}">
                <a16:creationId xmlns:a16="http://schemas.microsoft.com/office/drawing/2014/main" id="{538DB500-DCBF-CFB3-E2F5-E3ADB3CE5FFA}"/>
              </a:ext>
            </a:extLst>
          </p:cNvPr>
          <p:cNvSpPr txBox="1"/>
          <p:nvPr/>
        </p:nvSpPr>
        <p:spPr>
          <a:xfrm>
            <a:off x="10301288" y="3272155"/>
            <a:ext cx="69579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Median total value of restricted properties</a:t>
            </a:r>
            <a:endParaRPr sz="1600" dirty="0"/>
          </a:p>
        </p:txBody>
      </p:sp>
      <p:sp>
        <p:nvSpPr>
          <p:cNvPr id="204" name="Google Shape;204;p21">
            <a:extLst>
              <a:ext uri="{FF2B5EF4-FFF2-40B4-BE49-F238E27FC236}">
                <a16:creationId xmlns:a16="http://schemas.microsoft.com/office/drawing/2014/main" id="{31C19696-23D5-EC3B-67BB-AD341CC9D17E}"/>
              </a:ext>
            </a:extLst>
          </p:cNvPr>
          <p:cNvSpPr txBox="1"/>
          <p:nvPr/>
        </p:nvSpPr>
        <p:spPr>
          <a:xfrm>
            <a:off x="10301288" y="4681855"/>
            <a:ext cx="69579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 dirty="0">
                <a:solidFill>
                  <a:srgbClr val="C2D076"/>
                </a:solidFill>
                <a:latin typeface="Inter"/>
                <a:ea typeface="Inter"/>
                <a:sym typeface="Inter"/>
              </a:rPr>
              <a:t>0.006*</a:t>
            </a:r>
            <a:endParaRPr dirty="0"/>
          </a:p>
        </p:txBody>
      </p:sp>
      <p:sp>
        <p:nvSpPr>
          <p:cNvPr id="205" name="Google Shape;205;p21">
            <a:extLst>
              <a:ext uri="{FF2B5EF4-FFF2-40B4-BE49-F238E27FC236}">
                <a16:creationId xmlns:a16="http://schemas.microsoft.com/office/drawing/2014/main" id="{047EA5DC-16B2-D014-93F6-CFDB6979EC83}"/>
              </a:ext>
            </a:extLst>
          </p:cNvPr>
          <p:cNvSpPr txBox="1"/>
          <p:nvPr/>
        </p:nvSpPr>
        <p:spPr>
          <a:xfrm>
            <a:off x="10301288" y="5433695"/>
            <a:ext cx="69579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R</a:t>
            </a:r>
            <a:r>
              <a:rPr lang="en-US" sz="2000" b="0" i="0" u="none" strike="noStrike" cap="none" baseline="30000" dirty="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2 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value, OLS regression (total value ~ covenants)</a:t>
            </a:r>
            <a:endParaRPr sz="1600" dirty="0"/>
          </a:p>
        </p:txBody>
      </p:sp>
      <p:sp>
        <p:nvSpPr>
          <p:cNvPr id="206" name="Google Shape;206;p21">
            <a:extLst>
              <a:ext uri="{FF2B5EF4-FFF2-40B4-BE49-F238E27FC236}">
                <a16:creationId xmlns:a16="http://schemas.microsoft.com/office/drawing/2014/main" id="{B412A4E7-8FA9-3AC6-7E98-E4F1A79DDC1D}"/>
              </a:ext>
            </a:extLst>
          </p:cNvPr>
          <p:cNvSpPr txBox="1"/>
          <p:nvPr/>
        </p:nvSpPr>
        <p:spPr>
          <a:xfrm>
            <a:off x="10301288" y="6843395"/>
            <a:ext cx="69579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 i="0" u="none" strike="noStrike" cap="none" dirty="0">
                <a:solidFill>
                  <a:srgbClr val="C2D076"/>
                </a:solidFill>
                <a:latin typeface="Inter"/>
                <a:ea typeface="Inter"/>
                <a:cs typeface="Inter"/>
                <a:sym typeface="Inter"/>
              </a:rPr>
              <a:t>0.074</a:t>
            </a:r>
            <a:endParaRPr dirty="0"/>
          </a:p>
        </p:txBody>
      </p:sp>
      <p:sp>
        <p:nvSpPr>
          <p:cNvPr id="207" name="Google Shape;207;p21">
            <a:extLst>
              <a:ext uri="{FF2B5EF4-FFF2-40B4-BE49-F238E27FC236}">
                <a16:creationId xmlns:a16="http://schemas.microsoft.com/office/drawing/2014/main" id="{28478E2B-55C9-3AA6-B0D5-FED2DEB9B624}"/>
              </a:ext>
            </a:extLst>
          </p:cNvPr>
          <p:cNvSpPr txBox="1"/>
          <p:nvPr/>
        </p:nvSpPr>
        <p:spPr>
          <a:xfrm>
            <a:off x="10301288" y="7595235"/>
            <a:ext cx="69579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RFR feature importance of distance to nearest covenant</a:t>
            </a:r>
            <a:endParaRPr sz="1600" dirty="0"/>
          </a:p>
        </p:txBody>
      </p:sp>
      <p:cxnSp>
        <p:nvCxnSpPr>
          <p:cNvPr id="208" name="Google Shape;208;p21">
            <a:extLst>
              <a:ext uri="{FF2B5EF4-FFF2-40B4-BE49-F238E27FC236}">
                <a16:creationId xmlns:a16="http://schemas.microsoft.com/office/drawing/2014/main" id="{CDFDA4F9-611E-FD07-BBA5-F8B7B93BBA1C}"/>
              </a:ext>
            </a:extLst>
          </p:cNvPr>
          <p:cNvCxnSpPr/>
          <p:nvPr/>
        </p:nvCxnSpPr>
        <p:spPr>
          <a:xfrm rot="10800000">
            <a:off x="9144000" y="1028700"/>
            <a:ext cx="0" cy="8229600"/>
          </a:xfrm>
          <a:prstGeom prst="straightConnector1">
            <a:avLst/>
          </a:prstGeom>
          <a:noFill/>
          <a:ln w="9525" cap="flat" cmpd="sng">
            <a:solidFill>
              <a:srgbClr val="C2D07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206;p21">
            <a:extLst>
              <a:ext uri="{FF2B5EF4-FFF2-40B4-BE49-F238E27FC236}">
                <a16:creationId xmlns:a16="http://schemas.microsoft.com/office/drawing/2014/main" id="{631773B4-50A9-E274-8CA5-B37E5B399B3D}"/>
              </a:ext>
            </a:extLst>
          </p:cNvPr>
          <p:cNvSpPr txBox="1"/>
          <p:nvPr/>
        </p:nvSpPr>
        <p:spPr>
          <a:xfrm>
            <a:off x="14182164" y="9213017"/>
            <a:ext cx="3370730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C2D076"/>
                </a:solidFill>
                <a:latin typeface="Inter"/>
                <a:ea typeface="Inter"/>
                <a:cs typeface="Inter"/>
                <a:sym typeface="Inter"/>
              </a:rPr>
              <a:t>*p</a:t>
            </a:r>
            <a:r>
              <a:rPr lang="en-US" sz="3200" i="0" u="none" strike="noStrike" cap="none" dirty="0">
                <a:solidFill>
                  <a:srgbClr val="C2D076"/>
                </a:solidFill>
                <a:latin typeface="Inter"/>
                <a:ea typeface="Inter"/>
                <a:cs typeface="Inter"/>
                <a:sym typeface="Inter"/>
              </a:rPr>
              <a:t>-value &lt; 0.001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97047404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2872B235-A69C-E1AC-5914-D106E34E1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>
            <a:extLst>
              <a:ext uri="{FF2B5EF4-FFF2-40B4-BE49-F238E27FC236}">
                <a16:creationId xmlns:a16="http://schemas.microsoft.com/office/drawing/2014/main" id="{366586A5-2671-3BDC-7E3B-1307B00911EB}"/>
              </a:ext>
            </a:extLst>
          </p:cNvPr>
          <p:cNvSpPr txBox="1"/>
          <p:nvPr/>
        </p:nvSpPr>
        <p:spPr>
          <a:xfrm>
            <a:off x="1028700" y="3581499"/>
            <a:ext cx="9406218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 dirty="0">
                <a:solidFill>
                  <a:srgbClr val="C2D076"/>
                </a:solidFill>
                <a:latin typeface="Inter"/>
                <a:ea typeface="Inter"/>
                <a:cs typeface="Inter"/>
                <a:sym typeface="Inter"/>
              </a:rPr>
              <a:t>Home values vs. Black ownership in 1900</a:t>
            </a:r>
          </a:p>
        </p:txBody>
      </p:sp>
    </p:spTree>
    <p:extLst>
      <p:ext uri="{BB962C8B-B14F-4D97-AF65-F5344CB8AC3E}">
        <p14:creationId xmlns:p14="http://schemas.microsoft.com/office/powerpoint/2010/main" val="31000242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A430B10F-459F-16B5-1686-5A43F8DA0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city&#10;&#10;AI-generated content may be incorrect.">
            <a:extLst>
              <a:ext uri="{FF2B5EF4-FFF2-40B4-BE49-F238E27FC236}">
                <a16:creationId xmlns:a16="http://schemas.microsoft.com/office/drawing/2014/main" id="{CDA4F360-6CF3-1F81-9028-14B0FBE3A9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38" t="10295" r="17842" b="7558"/>
          <a:stretch/>
        </p:blipFill>
        <p:spPr>
          <a:xfrm>
            <a:off x="3316941" y="436277"/>
            <a:ext cx="12272684" cy="941444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7752DEC-B824-7D6D-A8F4-9C0E2CDA124B}"/>
              </a:ext>
            </a:extLst>
          </p:cNvPr>
          <p:cNvGrpSpPr/>
          <p:nvPr/>
        </p:nvGrpSpPr>
        <p:grpSpPr>
          <a:xfrm>
            <a:off x="11313459" y="1201269"/>
            <a:ext cx="4027046" cy="1129553"/>
            <a:chOff x="10828236" y="1577202"/>
            <a:chExt cx="3755471" cy="100271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3DD4FF-9F48-B8CE-12D0-CB9BC6054449}"/>
                </a:ext>
              </a:extLst>
            </p:cNvPr>
            <p:cNvSpPr/>
            <p:nvPr/>
          </p:nvSpPr>
          <p:spPr>
            <a:xfrm>
              <a:off x="10828236" y="1577202"/>
              <a:ext cx="3755471" cy="100271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66AB79-F3A2-99E9-1202-416FC2EFB6A0}"/>
                </a:ext>
              </a:extLst>
            </p:cNvPr>
            <p:cNvSpPr/>
            <p:nvPr/>
          </p:nvSpPr>
          <p:spPr>
            <a:xfrm>
              <a:off x="10963919" y="1871372"/>
              <a:ext cx="385011" cy="352926"/>
            </a:xfrm>
            <a:prstGeom prst="ellipse">
              <a:avLst/>
            </a:prstGeom>
            <a:solidFill>
              <a:srgbClr val="32A02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8E9D77-39F3-EFB6-4ABD-F131613FFBF7}"/>
                </a:ext>
              </a:extLst>
            </p:cNvPr>
            <p:cNvSpPr txBox="1"/>
            <p:nvPr/>
          </p:nvSpPr>
          <p:spPr>
            <a:xfrm>
              <a:off x="11672063" y="1871372"/>
              <a:ext cx="29116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Black household (1900)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411792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38448714-F888-A33E-1552-CCC7325DC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value&#10;&#10;AI-generated content may be incorrect.">
            <a:extLst>
              <a:ext uri="{FF2B5EF4-FFF2-40B4-BE49-F238E27FC236}">
                <a16:creationId xmlns:a16="http://schemas.microsoft.com/office/drawing/2014/main" id="{AF4AC3EE-280A-45FE-3E4D-3C3C5B91E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046" y="765521"/>
            <a:ext cx="12243907" cy="875595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CDE01C4-7E1A-5E5B-94DB-CF14EEEA18FE}"/>
              </a:ext>
            </a:extLst>
          </p:cNvPr>
          <p:cNvGrpSpPr/>
          <p:nvPr/>
        </p:nvGrpSpPr>
        <p:grpSpPr>
          <a:xfrm>
            <a:off x="12277106" y="1793574"/>
            <a:ext cx="2586284" cy="1094891"/>
            <a:chOff x="12143756" y="1774524"/>
            <a:chExt cx="2586284" cy="10948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91C48D-6E44-D6AD-D2E7-0FC6FDF333F6}"/>
                </a:ext>
              </a:extLst>
            </p:cNvPr>
            <p:cNvSpPr/>
            <p:nvPr/>
          </p:nvSpPr>
          <p:spPr>
            <a:xfrm>
              <a:off x="12143756" y="1774524"/>
              <a:ext cx="2586284" cy="10948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98C815-C7E0-6D5E-A6EB-F485417D8A0F}"/>
                </a:ext>
              </a:extLst>
            </p:cNvPr>
            <p:cNvSpPr txBox="1"/>
            <p:nvPr/>
          </p:nvSpPr>
          <p:spPr>
            <a:xfrm>
              <a:off x="12659360" y="1996880"/>
              <a:ext cx="1815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Black-owned (1900)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E9514B-7AA2-B123-90D3-7C404AFCB117}"/>
                </a:ext>
              </a:extLst>
            </p:cNvPr>
            <p:cNvSpPr txBox="1"/>
            <p:nvPr/>
          </p:nvSpPr>
          <p:spPr>
            <a:xfrm>
              <a:off x="12659360" y="2342882"/>
              <a:ext cx="8589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Other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B60F47C-3E6D-E73B-EA86-1A4641D72AE1}"/>
                </a:ext>
              </a:extLst>
            </p:cNvPr>
            <p:cNvSpPr/>
            <p:nvPr/>
          </p:nvSpPr>
          <p:spPr>
            <a:xfrm>
              <a:off x="12334240" y="2032325"/>
              <a:ext cx="325120" cy="236889"/>
            </a:xfrm>
            <a:prstGeom prst="rect">
              <a:avLst/>
            </a:prstGeom>
            <a:solidFill>
              <a:srgbClr val="1382B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E14A94-8D23-B10D-D78E-06F72A65A3D1}"/>
                </a:ext>
              </a:extLst>
            </p:cNvPr>
            <p:cNvSpPr/>
            <p:nvPr/>
          </p:nvSpPr>
          <p:spPr>
            <a:xfrm>
              <a:off x="12334240" y="2413770"/>
              <a:ext cx="325120" cy="236889"/>
            </a:xfrm>
            <a:prstGeom prst="rect">
              <a:avLst/>
            </a:prstGeom>
            <a:solidFill>
              <a:srgbClr val="0063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018072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>
          <a:extLst>
            <a:ext uri="{FF2B5EF4-FFF2-40B4-BE49-F238E27FC236}">
              <a16:creationId xmlns:a16="http://schemas.microsoft.com/office/drawing/2014/main" id="{5DD73B33-5321-700C-83CC-495897754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>
            <a:extLst>
              <a:ext uri="{FF2B5EF4-FFF2-40B4-BE49-F238E27FC236}">
                <a16:creationId xmlns:a16="http://schemas.microsoft.com/office/drawing/2014/main" id="{3181D173-FB93-82CD-2218-F2287AAA63FB}"/>
              </a:ext>
            </a:extLst>
          </p:cNvPr>
          <p:cNvSpPr txBox="1"/>
          <p:nvPr/>
        </p:nvSpPr>
        <p:spPr>
          <a:xfrm>
            <a:off x="1028700" y="3367405"/>
            <a:ext cx="69558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 dirty="0">
                <a:solidFill>
                  <a:srgbClr val="C2D076"/>
                </a:solidFill>
                <a:latin typeface="Inter"/>
                <a:ea typeface="Inter"/>
                <a:cs typeface="Inter"/>
                <a:sym typeface="Inter"/>
              </a:rPr>
              <a:t>Modeling</a:t>
            </a:r>
            <a:endParaRPr dirty="0"/>
          </a:p>
        </p:txBody>
      </p:sp>
      <p:sp>
        <p:nvSpPr>
          <p:cNvPr id="198" name="Google Shape;198;p21">
            <a:extLst>
              <a:ext uri="{FF2B5EF4-FFF2-40B4-BE49-F238E27FC236}">
                <a16:creationId xmlns:a16="http://schemas.microsoft.com/office/drawing/2014/main" id="{10E145D5-A05E-41BE-9CE5-A7A91A461976}"/>
              </a:ext>
            </a:extLst>
          </p:cNvPr>
          <p:cNvSpPr txBox="1"/>
          <p:nvPr/>
        </p:nvSpPr>
        <p:spPr>
          <a:xfrm>
            <a:off x="1028700" y="4188188"/>
            <a:ext cx="69558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Least-squares regression // Random forest regression</a:t>
            </a:r>
            <a:endParaRPr lang="en-US" sz="2800" dirty="0"/>
          </a:p>
        </p:txBody>
      </p:sp>
      <p:sp>
        <p:nvSpPr>
          <p:cNvPr id="202" name="Google Shape;202;p21">
            <a:extLst>
              <a:ext uri="{FF2B5EF4-FFF2-40B4-BE49-F238E27FC236}">
                <a16:creationId xmlns:a16="http://schemas.microsoft.com/office/drawing/2014/main" id="{1A6545A0-ED0F-FDB8-7278-E8F0ACE3B413}"/>
              </a:ext>
            </a:extLst>
          </p:cNvPr>
          <p:cNvSpPr txBox="1"/>
          <p:nvPr/>
        </p:nvSpPr>
        <p:spPr>
          <a:xfrm>
            <a:off x="10301288" y="2520315"/>
            <a:ext cx="69579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 dirty="0">
                <a:solidFill>
                  <a:srgbClr val="C2D076"/>
                </a:solidFill>
                <a:latin typeface="Inter"/>
                <a:ea typeface="Inter"/>
                <a:cs typeface="Inter"/>
                <a:sym typeface="Inter"/>
              </a:rPr>
              <a:t>-34</a:t>
            </a:r>
            <a:r>
              <a:rPr lang="en-US" sz="5600" b="1" i="0" u="none" strike="noStrike" cap="none" dirty="0">
                <a:solidFill>
                  <a:srgbClr val="C2D076"/>
                </a:solidFill>
                <a:latin typeface="Inter"/>
                <a:ea typeface="Inter"/>
                <a:cs typeface="Inter"/>
                <a:sym typeface="Inter"/>
              </a:rPr>
              <a:t>.4%</a:t>
            </a:r>
            <a:endParaRPr dirty="0"/>
          </a:p>
        </p:txBody>
      </p:sp>
      <p:sp>
        <p:nvSpPr>
          <p:cNvPr id="203" name="Google Shape;203;p21">
            <a:extLst>
              <a:ext uri="{FF2B5EF4-FFF2-40B4-BE49-F238E27FC236}">
                <a16:creationId xmlns:a16="http://schemas.microsoft.com/office/drawing/2014/main" id="{172DF911-E9F8-BE3F-95B3-399C7D57F37D}"/>
              </a:ext>
            </a:extLst>
          </p:cNvPr>
          <p:cNvSpPr txBox="1"/>
          <p:nvPr/>
        </p:nvSpPr>
        <p:spPr>
          <a:xfrm>
            <a:off x="10301288" y="3272155"/>
            <a:ext cx="69579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Median total value of Black-owned properties</a:t>
            </a:r>
            <a:endParaRPr sz="1600" dirty="0"/>
          </a:p>
        </p:txBody>
      </p:sp>
      <p:sp>
        <p:nvSpPr>
          <p:cNvPr id="204" name="Google Shape;204;p21">
            <a:extLst>
              <a:ext uri="{FF2B5EF4-FFF2-40B4-BE49-F238E27FC236}">
                <a16:creationId xmlns:a16="http://schemas.microsoft.com/office/drawing/2014/main" id="{D0553BE1-7209-14C3-F171-669396375A1C}"/>
              </a:ext>
            </a:extLst>
          </p:cNvPr>
          <p:cNvSpPr txBox="1"/>
          <p:nvPr/>
        </p:nvSpPr>
        <p:spPr>
          <a:xfrm>
            <a:off x="10301288" y="4681855"/>
            <a:ext cx="69579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 dirty="0">
                <a:solidFill>
                  <a:srgbClr val="C2D076"/>
                </a:solidFill>
                <a:latin typeface="Inter"/>
                <a:ea typeface="Inter"/>
                <a:sym typeface="Inter"/>
              </a:rPr>
              <a:t>-$6,350*</a:t>
            </a:r>
            <a:endParaRPr dirty="0"/>
          </a:p>
        </p:txBody>
      </p:sp>
      <p:sp>
        <p:nvSpPr>
          <p:cNvPr id="205" name="Google Shape;205;p21">
            <a:extLst>
              <a:ext uri="{FF2B5EF4-FFF2-40B4-BE49-F238E27FC236}">
                <a16:creationId xmlns:a16="http://schemas.microsoft.com/office/drawing/2014/main" id="{4AB816EE-0FEC-107E-F11A-F578DE88F290}"/>
              </a:ext>
            </a:extLst>
          </p:cNvPr>
          <p:cNvSpPr txBox="1"/>
          <p:nvPr/>
        </p:nvSpPr>
        <p:spPr>
          <a:xfrm>
            <a:off x="10301288" y="5433695"/>
            <a:ext cx="69579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Regression coefficient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, OLS regression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(total value ~ Black-owned)</a:t>
            </a:r>
            <a:endParaRPr sz="1600" dirty="0"/>
          </a:p>
        </p:txBody>
      </p:sp>
      <p:sp>
        <p:nvSpPr>
          <p:cNvPr id="206" name="Google Shape;206;p21">
            <a:extLst>
              <a:ext uri="{FF2B5EF4-FFF2-40B4-BE49-F238E27FC236}">
                <a16:creationId xmlns:a16="http://schemas.microsoft.com/office/drawing/2014/main" id="{311D2720-2F20-3843-BBA7-550844D07DC3}"/>
              </a:ext>
            </a:extLst>
          </p:cNvPr>
          <p:cNvSpPr txBox="1"/>
          <p:nvPr/>
        </p:nvSpPr>
        <p:spPr>
          <a:xfrm>
            <a:off x="10301288" y="6843395"/>
            <a:ext cx="69579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 i="0" u="none" strike="noStrike" cap="none" dirty="0">
                <a:solidFill>
                  <a:srgbClr val="C2D076"/>
                </a:solidFill>
                <a:latin typeface="Inter"/>
                <a:ea typeface="Inter"/>
                <a:cs typeface="Inter"/>
                <a:sym typeface="Inter"/>
              </a:rPr>
              <a:t>0.014</a:t>
            </a:r>
            <a:endParaRPr dirty="0"/>
          </a:p>
        </p:txBody>
      </p:sp>
      <p:sp>
        <p:nvSpPr>
          <p:cNvPr id="207" name="Google Shape;207;p21">
            <a:extLst>
              <a:ext uri="{FF2B5EF4-FFF2-40B4-BE49-F238E27FC236}">
                <a16:creationId xmlns:a16="http://schemas.microsoft.com/office/drawing/2014/main" id="{11F393BB-3739-E1D9-E16B-99A174ECBB4B}"/>
              </a:ext>
            </a:extLst>
          </p:cNvPr>
          <p:cNvSpPr txBox="1"/>
          <p:nvPr/>
        </p:nvSpPr>
        <p:spPr>
          <a:xfrm>
            <a:off x="10301288" y="7595235"/>
            <a:ext cx="69579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RFR feature importance of distance to nearest Black-owned home</a:t>
            </a:r>
            <a:endParaRPr sz="1600" dirty="0"/>
          </a:p>
        </p:txBody>
      </p:sp>
      <p:cxnSp>
        <p:nvCxnSpPr>
          <p:cNvPr id="208" name="Google Shape;208;p21">
            <a:extLst>
              <a:ext uri="{FF2B5EF4-FFF2-40B4-BE49-F238E27FC236}">
                <a16:creationId xmlns:a16="http://schemas.microsoft.com/office/drawing/2014/main" id="{4BAFC9B3-E4E2-BEF0-BB8B-D3340CBACF4E}"/>
              </a:ext>
            </a:extLst>
          </p:cNvPr>
          <p:cNvCxnSpPr/>
          <p:nvPr/>
        </p:nvCxnSpPr>
        <p:spPr>
          <a:xfrm rot="10800000">
            <a:off x="9144000" y="1028700"/>
            <a:ext cx="0" cy="8229600"/>
          </a:xfrm>
          <a:prstGeom prst="straightConnector1">
            <a:avLst/>
          </a:prstGeom>
          <a:noFill/>
          <a:ln w="9525" cap="flat" cmpd="sng">
            <a:solidFill>
              <a:srgbClr val="C2D07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206;p21">
            <a:extLst>
              <a:ext uri="{FF2B5EF4-FFF2-40B4-BE49-F238E27FC236}">
                <a16:creationId xmlns:a16="http://schemas.microsoft.com/office/drawing/2014/main" id="{D43E4707-1602-A09A-63BB-0EC9BA2CCAFD}"/>
              </a:ext>
            </a:extLst>
          </p:cNvPr>
          <p:cNvSpPr txBox="1"/>
          <p:nvPr/>
        </p:nvSpPr>
        <p:spPr>
          <a:xfrm>
            <a:off x="14182164" y="9213017"/>
            <a:ext cx="3370730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C2D076"/>
                </a:solidFill>
                <a:latin typeface="Inter"/>
                <a:ea typeface="Inter"/>
                <a:cs typeface="Inter"/>
                <a:sym typeface="Inter"/>
              </a:rPr>
              <a:t>*p</a:t>
            </a:r>
            <a:r>
              <a:rPr lang="en-US" sz="3200" i="0" u="none" strike="noStrike" cap="none" dirty="0">
                <a:solidFill>
                  <a:srgbClr val="C2D076"/>
                </a:solidFill>
                <a:latin typeface="Inter"/>
                <a:ea typeface="Inter"/>
                <a:cs typeface="Inter"/>
                <a:sym typeface="Inter"/>
              </a:rPr>
              <a:t>-value &lt; 0.001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420048472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>
          <a:extLst>
            <a:ext uri="{FF2B5EF4-FFF2-40B4-BE49-F238E27FC236}">
              <a16:creationId xmlns:a16="http://schemas.microsoft.com/office/drawing/2014/main" id="{0193081A-78D8-19E3-0885-F585E34EC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>
            <a:extLst>
              <a:ext uri="{FF2B5EF4-FFF2-40B4-BE49-F238E27FC236}">
                <a16:creationId xmlns:a16="http://schemas.microsoft.com/office/drawing/2014/main" id="{25676FBF-DA35-522C-5888-CD83377420C8}"/>
              </a:ext>
            </a:extLst>
          </p:cNvPr>
          <p:cNvSpPr txBox="1"/>
          <p:nvPr/>
        </p:nvSpPr>
        <p:spPr>
          <a:xfrm>
            <a:off x="619057" y="2623820"/>
            <a:ext cx="12632400" cy="620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2D076"/>
              </a:buClr>
              <a:buSzPts val="5600"/>
              <a:buFont typeface="Inter Medium"/>
              <a:buAutoNum type="arabicPeriod"/>
            </a:pPr>
            <a:r>
              <a:rPr lang="en-US" sz="5600" i="0" u="none" strike="noStrike" cap="none" dirty="0">
                <a:solidFill>
                  <a:srgbClr val="C2D076"/>
                </a:solidFill>
                <a:latin typeface="Inter Medium"/>
                <a:ea typeface="Inter Medium"/>
                <a:cs typeface="Inter Medium"/>
                <a:sym typeface="Inter Medium"/>
              </a:rPr>
              <a:t> I</a:t>
            </a:r>
            <a:r>
              <a:rPr lang="en-US" sz="5600" dirty="0">
                <a:solidFill>
                  <a:srgbClr val="C2D076"/>
                </a:solidFill>
                <a:latin typeface="Inter Medium"/>
                <a:ea typeface="Inter Medium"/>
                <a:cs typeface="Inter Medium"/>
                <a:sym typeface="Inter Medium"/>
              </a:rPr>
              <a:t>n</a:t>
            </a:r>
            <a:r>
              <a:rPr lang="en-US" sz="5600" i="0" u="none" strike="noStrike" cap="none" dirty="0">
                <a:solidFill>
                  <a:srgbClr val="C2D076"/>
                </a:solidFill>
                <a:latin typeface="Inter Medium"/>
                <a:ea typeface="Inter Medium"/>
                <a:cs typeface="Inter Medium"/>
                <a:sym typeface="Inter Medium"/>
              </a:rPr>
              <a:t>troduction to racial covenants</a:t>
            </a:r>
            <a:endParaRPr dirty="0">
              <a:latin typeface="Inter Medium"/>
              <a:ea typeface="Inter Medium"/>
              <a:cs typeface="Inter Medium"/>
              <a:sym typeface="Inter Medium"/>
            </a:endParaRP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2D076"/>
              </a:buClr>
              <a:buSzPts val="5600"/>
              <a:buFont typeface="Inter Medium"/>
              <a:buAutoNum type="arabicPeriod"/>
            </a:pPr>
            <a:r>
              <a:rPr lang="en-US" sz="5600" dirty="0">
                <a:solidFill>
                  <a:srgbClr val="C2D076"/>
                </a:solidFill>
                <a:latin typeface="Inter Medium"/>
                <a:ea typeface="Inter Medium"/>
                <a:cs typeface="Inter Medium"/>
                <a:sym typeface="Inter Medium"/>
              </a:rPr>
              <a:t> R</a:t>
            </a:r>
            <a:r>
              <a:rPr lang="en-US" sz="5600" i="0" u="none" strike="noStrike" cap="none" dirty="0">
                <a:solidFill>
                  <a:srgbClr val="C2D076"/>
                </a:solidFill>
                <a:latin typeface="Inter Medium"/>
                <a:ea typeface="Inter Medium"/>
                <a:cs typeface="Inter Medium"/>
                <a:sym typeface="Inter Medium"/>
              </a:rPr>
              <a:t>esearch questions</a:t>
            </a: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2D076"/>
              </a:buClr>
              <a:buSzPts val="5600"/>
              <a:buFont typeface="Inter Medium"/>
              <a:buAutoNum type="arabicPeriod"/>
            </a:pPr>
            <a:r>
              <a:rPr lang="en-US" sz="5600" i="0" u="none" strike="noStrike" cap="none" dirty="0">
                <a:solidFill>
                  <a:srgbClr val="C2D076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en-US" sz="5600" dirty="0">
                <a:solidFill>
                  <a:srgbClr val="C2D076"/>
                </a:solidFill>
                <a:latin typeface="Inter Medium"/>
                <a:ea typeface="Inter Medium"/>
                <a:cs typeface="Inter Medium"/>
                <a:sym typeface="Inter Medium"/>
              </a:rPr>
              <a:t>D</a:t>
            </a:r>
            <a:r>
              <a:rPr lang="en-US" sz="5600" i="0" u="none" strike="noStrike" cap="none" dirty="0">
                <a:solidFill>
                  <a:srgbClr val="C2D076"/>
                </a:solidFill>
                <a:latin typeface="Inter Medium"/>
                <a:ea typeface="Inter Medium"/>
                <a:cs typeface="Inter Medium"/>
                <a:sym typeface="Inter Medium"/>
              </a:rPr>
              <a:t>ata sources</a:t>
            </a:r>
            <a:endParaRPr lang="en-US" dirty="0">
              <a:latin typeface="Inter Medium"/>
              <a:ea typeface="Inter Medium"/>
              <a:cs typeface="Inter Medium"/>
              <a:sym typeface="Inter Medium"/>
            </a:endParaRP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2D076"/>
              </a:buClr>
              <a:buSzPts val="5600"/>
              <a:buFont typeface="Inter Medium"/>
              <a:buAutoNum type="arabicPeriod"/>
            </a:pPr>
            <a:r>
              <a:rPr lang="en-US" sz="5600" i="0" u="none" strike="noStrike" cap="none" dirty="0">
                <a:solidFill>
                  <a:srgbClr val="C2D076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en-US" sz="5600" dirty="0">
                <a:solidFill>
                  <a:srgbClr val="C2D076"/>
                </a:solidFill>
                <a:latin typeface="Inter Medium"/>
                <a:ea typeface="Inter Medium"/>
                <a:cs typeface="Inter Medium"/>
                <a:sym typeface="Inter Medium"/>
              </a:rPr>
              <a:t>E</a:t>
            </a:r>
            <a:r>
              <a:rPr lang="en-US" sz="5600" i="0" u="none" strike="noStrike" cap="none" dirty="0">
                <a:solidFill>
                  <a:srgbClr val="C2D076"/>
                </a:solidFill>
                <a:latin typeface="Inter Medium"/>
                <a:ea typeface="Inter Medium"/>
                <a:cs typeface="Inter Medium"/>
                <a:sym typeface="Inter Medium"/>
              </a:rPr>
              <a:t>xploratory analysis</a:t>
            </a:r>
            <a:endParaRPr dirty="0">
              <a:latin typeface="Inter Medium"/>
              <a:ea typeface="Inter Medium"/>
              <a:cs typeface="Inter Medium"/>
              <a:sym typeface="Inter Medium"/>
            </a:endParaRP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2D076"/>
              </a:buClr>
              <a:buSzPts val="5600"/>
              <a:buFont typeface="Inter Medium"/>
              <a:buAutoNum type="arabicPeriod"/>
            </a:pPr>
            <a:r>
              <a:rPr lang="en-US" sz="5600" i="0" u="none" strike="noStrike" cap="none" dirty="0">
                <a:solidFill>
                  <a:srgbClr val="C2D076"/>
                </a:solidFill>
                <a:latin typeface="Inter Medium"/>
                <a:ea typeface="Inter Medium"/>
                <a:cs typeface="Inter Medium"/>
                <a:sym typeface="Inter Medium"/>
              </a:rPr>
              <a:t> Modeling</a:t>
            </a:r>
            <a:endParaRPr dirty="0">
              <a:latin typeface="Inter Medium"/>
              <a:ea typeface="Inter Medium"/>
              <a:cs typeface="Inter Medium"/>
              <a:sym typeface="Inter Medium"/>
            </a:endParaRP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2D076"/>
              </a:buClr>
              <a:buSzPts val="5600"/>
              <a:buFont typeface="Inter Medium"/>
              <a:buAutoNum type="arabicPeriod"/>
            </a:pPr>
            <a:r>
              <a:rPr lang="en-US" sz="5600" i="0" u="none" strike="noStrike" cap="none" dirty="0">
                <a:solidFill>
                  <a:srgbClr val="C2D076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en-US" sz="5600" dirty="0">
                <a:solidFill>
                  <a:srgbClr val="C2D076"/>
                </a:solidFill>
                <a:latin typeface="Inter Medium"/>
                <a:ea typeface="Inter Medium"/>
                <a:cs typeface="Inter Medium"/>
                <a:sym typeface="Inter Medium"/>
              </a:rPr>
              <a:t>C</a:t>
            </a:r>
            <a:r>
              <a:rPr lang="en-US" sz="5600" i="0" u="none" strike="noStrike" cap="none" dirty="0">
                <a:solidFill>
                  <a:srgbClr val="C2D076"/>
                </a:solidFill>
                <a:latin typeface="Inter Medium"/>
                <a:ea typeface="Inter Medium"/>
                <a:cs typeface="Inter Medium"/>
                <a:sym typeface="Inter Medium"/>
              </a:rPr>
              <a:t>onclusions</a:t>
            </a:r>
            <a:endParaRPr dirty="0"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2452275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6ECB375C-EA53-AA0D-4A8E-E4F3EDB43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>
            <a:extLst>
              <a:ext uri="{FF2B5EF4-FFF2-40B4-BE49-F238E27FC236}">
                <a16:creationId xmlns:a16="http://schemas.microsoft.com/office/drawing/2014/main" id="{E251FAFE-8D06-9677-0C71-D86D2138A077}"/>
              </a:ext>
            </a:extLst>
          </p:cNvPr>
          <p:cNvSpPr txBox="1"/>
          <p:nvPr/>
        </p:nvSpPr>
        <p:spPr>
          <a:xfrm>
            <a:off x="514439" y="3299507"/>
            <a:ext cx="6466114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 dirty="0">
                <a:solidFill>
                  <a:srgbClr val="C2D076"/>
                </a:solidFill>
                <a:latin typeface="Inter"/>
                <a:ea typeface="Inter"/>
                <a:cs typeface="Inter"/>
                <a:sym typeface="Inter"/>
              </a:rPr>
              <a:t>Conclusions</a:t>
            </a:r>
            <a:endParaRPr dirty="0"/>
          </a:p>
        </p:txBody>
      </p:sp>
      <p:sp>
        <p:nvSpPr>
          <p:cNvPr id="179" name="Google Shape;179;p19">
            <a:extLst>
              <a:ext uri="{FF2B5EF4-FFF2-40B4-BE49-F238E27FC236}">
                <a16:creationId xmlns:a16="http://schemas.microsoft.com/office/drawing/2014/main" id="{C255F6A9-07D0-19D8-5875-B8B3ED4BC045}"/>
              </a:ext>
            </a:extLst>
          </p:cNvPr>
          <p:cNvSpPr txBox="1"/>
          <p:nvPr/>
        </p:nvSpPr>
        <p:spPr>
          <a:xfrm>
            <a:off x="677770" y="4198690"/>
            <a:ext cx="6466114" cy="433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Homes with racial restrictions are worth more on average today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Homes owned by Black households in 1900 are worth less on average today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There is a weak, statistically significant relationship between covenants/Black ownership and home values.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sz="2800" dirty="0">
              <a:solidFill>
                <a:schemeClr val="bg1"/>
              </a:solidFill>
            </a:endParaRPr>
          </a:p>
        </p:txBody>
      </p:sp>
      <p:pic>
        <p:nvPicPr>
          <p:cNvPr id="3" name="Picture 2" descr="A city with many buildings and trees&#10;&#10;AI-generated content may be incorrect.">
            <a:extLst>
              <a:ext uri="{FF2B5EF4-FFF2-40B4-BE49-F238E27FC236}">
                <a16:creationId xmlns:a16="http://schemas.microsoft.com/office/drawing/2014/main" id="{F8E48160-A2CF-5AFE-5638-2DEF1D67CD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610"/>
          <a:stretch/>
        </p:blipFill>
        <p:spPr>
          <a:xfrm>
            <a:off x="7894776" y="1086209"/>
            <a:ext cx="9878785" cy="811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1277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14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9703891" y="3481842"/>
            <a:ext cx="75555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dirty="0">
                <a:solidFill>
                  <a:srgbClr val="C2D076"/>
                </a:solidFill>
                <a:latin typeface="Inter"/>
                <a:ea typeface="Inter"/>
                <a:sym typeface="Inter"/>
              </a:rPr>
              <a:t>Implications</a:t>
            </a:r>
            <a:endParaRPr dirty="0"/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3"/>
          <a:srcRect/>
          <a:stretch/>
        </p:blipFill>
        <p:spPr>
          <a:xfrm>
            <a:off x="1028700" y="1072080"/>
            <a:ext cx="8115300" cy="4028032"/>
          </a:xfrm>
          <a:prstGeom prst="rect">
            <a:avLst/>
          </a:prstGeom>
          <a:noFill/>
          <a:ln w="9525" cap="flat" cmpd="sng">
            <a:solidFill>
              <a:srgbClr val="C2D07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4"/>
          <a:srcRect t="22119"/>
          <a:stretch/>
        </p:blipFill>
        <p:spPr>
          <a:xfrm>
            <a:off x="1028700" y="5100112"/>
            <a:ext cx="8115300" cy="4234813"/>
          </a:xfrm>
          <a:prstGeom prst="rect">
            <a:avLst/>
          </a:prstGeom>
          <a:noFill/>
          <a:ln w="9525" cap="flat" cmpd="sng">
            <a:solidFill>
              <a:srgbClr val="C2D07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179;p19">
            <a:extLst>
              <a:ext uri="{FF2B5EF4-FFF2-40B4-BE49-F238E27FC236}">
                <a16:creationId xmlns:a16="http://schemas.microsoft.com/office/drawing/2014/main" id="{034066BC-C6B9-CB8B-E1D5-CEE117115B15}"/>
              </a:ext>
            </a:extLst>
          </p:cNvPr>
          <p:cNvSpPr txBox="1"/>
          <p:nvPr/>
        </p:nvSpPr>
        <p:spPr>
          <a:xfrm>
            <a:off x="10809515" y="4336822"/>
            <a:ext cx="6466114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Despite complicated historical patterns of property values, racial restrictions had a lasting effect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impacts of this are felt in the persistent Black-white wealth gap across the U.S.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Analyses like these help inform public policy to address housing reform and reparations.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1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/>
        </p:nvSpPr>
        <p:spPr>
          <a:xfrm>
            <a:off x="1028700" y="1689620"/>
            <a:ext cx="16230600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dirty="0">
                <a:solidFill>
                  <a:srgbClr val="C2D076"/>
                </a:solidFill>
                <a:latin typeface="Inter"/>
                <a:ea typeface="Inter"/>
                <a:cs typeface="Inter"/>
                <a:sym typeface="Inter"/>
              </a:rPr>
              <a:t>Throughout the 20</a:t>
            </a:r>
            <a:r>
              <a:rPr lang="en-US" sz="5600" baseline="30000" dirty="0">
                <a:solidFill>
                  <a:srgbClr val="C2D076"/>
                </a:solidFill>
                <a:latin typeface="Inter"/>
                <a:ea typeface="Inter"/>
                <a:cs typeface="Inter"/>
                <a:sym typeface="Inter"/>
              </a:rPr>
              <a:t>th</a:t>
            </a:r>
            <a:r>
              <a:rPr lang="en-US" sz="5600" dirty="0">
                <a:solidFill>
                  <a:srgbClr val="C2D076"/>
                </a:solidFill>
                <a:latin typeface="Inter"/>
                <a:ea typeface="Inter"/>
                <a:cs typeface="Inter"/>
                <a:sym typeface="Inter"/>
              </a:rPr>
              <a:t> century, white people across the U.S. used </a:t>
            </a:r>
            <a:r>
              <a:rPr lang="en-US" sz="5600" i="1" dirty="0">
                <a:solidFill>
                  <a:srgbClr val="C2D076"/>
                </a:solidFill>
                <a:latin typeface="Inter"/>
                <a:ea typeface="Inter"/>
                <a:cs typeface="Inter"/>
                <a:sym typeface="Inter"/>
              </a:rPr>
              <a:t>racial covenants </a:t>
            </a:r>
            <a:r>
              <a:rPr lang="en-US" sz="5600" dirty="0">
                <a:solidFill>
                  <a:srgbClr val="C2D076"/>
                </a:solidFill>
                <a:latin typeface="Inter"/>
                <a:ea typeface="Inter"/>
                <a:cs typeface="Inter"/>
                <a:sym typeface="Inter"/>
              </a:rPr>
              <a:t>to restrict who could live in their neighborhoods…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E09EAA-1120-9C52-B5A9-1D6D866E4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986" y="5073471"/>
            <a:ext cx="15274027" cy="1511762"/>
          </a:xfrm>
          <a:prstGeom prst="rect">
            <a:avLst/>
          </a:prstGeom>
        </p:spPr>
      </p:pic>
      <p:sp>
        <p:nvSpPr>
          <p:cNvPr id="4" name="Google Shape;60;p10">
            <a:extLst>
              <a:ext uri="{FF2B5EF4-FFF2-40B4-BE49-F238E27FC236}">
                <a16:creationId xmlns:a16="http://schemas.microsoft.com/office/drawing/2014/main" id="{E58222F8-9D34-C173-F28B-C054FD02DAF4}"/>
              </a:ext>
            </a:extLst>
          </p:cNvPr>
          <p:cNvSpPr txBox="1"/>
          <p:nvPr/>
        </p:nvSpPr>
        <p:spPr>
          <a:xfrm>
            <a:off x="6767525" y="6776000"/>
            <a:ext cx="104917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- Racial deed restriction on Rolling Acres development, Carlisl</a:t>
            </a:r>
            <a:r>
              <a:rPr lang="en-US" sz="2400" dirty="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e, PA (1948)</a:t>
            </a:r>
            <a:endParaRPr sz="18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>
          <a:extLst>
            <a:ext uri="{FF2B5EF4-FFF2-40B4-BE49-F238E27FC236}">
              <a16:creationId xmlns:a16="http://schemas.microsoft.com/office/drawing/2014/main" id="{D9827741-D895-B2E0-1090-55FBA0B0D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>
            <a:extLst>
              <a:ext uri="{FF2B5EF4-FFF2-40B4-BE49-F238E27FC236}">
                <a16:creationId xmlns:a16="http://schemas.microsoft.com/office/drawing/2014/main" id="{9074CBF5-C2DF-3D3F-5630-DE033B3035B8}"/>
              </a:ext>
            </a:extLst>
          </p:cNvPr>
          <p:cNvSpPr txBox="1"/>
          <p:nvPr/>
        </p:nvSpPr>
        <p:spPr>
          <a:xfrm>
            <a:off x="1028700" y="1140980"/>
            <a:ext cx="13950834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dirty="0">
                <a:solidFill>
                  <a:srgbClr val="C2D076"/>
                </a:solidFill>
                <a:latin typeface="Inter"/>
                <a:ea typeface="Inter"/>
                <a:cs typeface="Inter"/>
                <a:sym typeface="Inter"/>
              </a:rPr>
              <a:t>They often justified these racist policies by saying they kept </a:t>
            </a:r>
            <a:r>
              <a:rPr lang="en-US" sz="5600" i="1" dirty="0">
                <a:solidFill>
                  <a:srgbClr val="C2D076"/>
                </a:solidFill>
                <a:latin typeface="Inter"/>
                <a:ea typeface="Inter"/>
                <a:cs typeface="Inter"/>
                <a:sym typeface="Inter"/>
              </a:rPr>
              <a:t>property values </a:t>
            </a:r>
            <a:r>
              <a:rPr lang="en-US" sz="5600" dirty="0">
                <a:solidFill>
                  <a:srgbClr val="C2D076"/>
                </a:solidFill>
                <a:latin typeface="Inter"/>
                <a:ea typeface="Inter"/>
                <a:cs typeface="Inter"/>
                <a:sym typeface="Inter"/>
              </a:rPr>
              <a:t>high</a:t>
            </a:r>
            <a:endParaRPr lang="en-US" dirty="0"/>
          </a:p>
        </p:txBody>
      </p:sp>
      <p:sp>
        <p:nvSpPr>
          <p:cNvPr id="6" name="Google Shape;60;p10">
            <a:extLst>
              <a:ext uri="{FF2B5EF4-FFF2-40B4-BE49-F238E27FC236}">
                <a16:creationId xmlns:a16="http://schemas.microsoft.com/office/drawing/2014/main" id="{E9179CDE-3B7C-F624-9846-84994FAAD7C3}"/>
              </a:ext>
            </a:extLst>
          </p:cNvPr>
          <p:cNvSpPr txBox="1"/>
          <p:nvPr/>
        </p:nvSpPr>
        <p:spPr>
          <a:xfrm>
            <a:off x="6767600" y="5887622"/>
            <a:ext cx="104917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- Nationa</a:t>
            </a:r>
            <a:r>
              <a:rPr lang="en-US" sz="2400" dirty="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l Association of Real Estate Boards Code of Ethics (1924)</a:t>
            </a:r>
            <a:endParaRPr lang="en-US" sz="1800" dirty="0"/>
          </a:p>
        </p:txBody>
      </p:sp>
      <p:sp>
        <p:nvSpPr>
          <p:cNvPr id="7" name="Google Shape;60;p10">
            <a:extLst>
              <a:ext uri="{FF2B5EF4-FFF2-40B4-BE49-F238E27FC236}">
                <a16:creationId xmlns:a16="http://schemas.microsoft.com/office/drawing/2014/main" id="{A307EBB3-B462-8066-0D34-789E66C99436}"/>
              </a:ext>
            </a:extLst>
          </p:cNvPr>
          <p:cNvSpPr txBox="1"/>
          <p:nvPr/>
        </p:nvSpPr>
        <p:spPr>
          <a:xfrm>
            <a:off x="3118924" y="3215900"/>
            <a:ext cx="11421688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“A Realtor should never be instrumental in introducing into a neighborhood a character of property or occupancy, members of any</a:t>
            </a:r>
            <a:r>
              <a:rPr lang="en-US" sz="3200" b="1" i="1" u="none" strike="noStrike" cap="none" dirty="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 race or nationality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, or any individuals whose presence will clearly be detrimental to </a:t>
            </a:r>
            <a:r>
              <a:rPr lang="en-US" sz="3200" b="1" i="1" u="none" strike="noStrike" cap="none" dirty="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property values 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in that neighborhood.”</a:t>
            </a:r>
          </a:p>
        </p:txBody>
      </p:sp>
    </p:spTree>
    <p:extLst>
      <p:ext uri="{BB962C8B-B14F-4D97-AF65-F5344CB8AC3E}">
        <p14:creationId xmlns:p14="http://schemas.microsoft.com/office/powerpoint/2010/main" val="150387142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9683F536-5A5C-36A0-96AC-4DFD9AFCA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>
            <a:extLst>
              <a:ext uri="{FF2B5EF4-FFF2-40B4-BE49-F238E27FC236}">
                <a16:creationId xmlns:a16="http://schemas.microsoft.com/office/drawing/2014/main" id="{A33AC129-2B28-F260-4204-609EF036211C}"/>
              </a:ext>
            </a:extLst>
          </p:cNvPr>
          <p:cNvSpPr txBox="1"/>
          <p:nvPr/>
        </p:nvSpPr>
        <p:spPr>
          <a:xfrm>
            <a:off x="1028700" y="4635668"/>
            <a:ext cx="81153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 dirty="0">
                <a:solidFill>
                  <a:srgbClr val="C2D076"/>
                </a:solidFill>
                <a:latin typeface="Inter"/>
                <a:ea typeface="Inter"/>
                <a:cs typeface="Inter"/>
                <a:sym typeface="Inter"/>
              </a:rPr>
              <a:t>Research Questions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6803689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>
          <a:extLst>
            <a:ext uri="{FF2B5EF4-FFF2-40B4-BE49-F238E27FC236}">
              <a16:creationId xmlns:a16="http://schemas.microsoft.com/office/drawing/2014/main" id="{0EDE4B39-8758-A0A5-4AF5-BAC7F6A75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4">
            <a:extLst>
              <a:ext uri="{FF2B5EF4-FFF2-40B4-BE49-F238E27FC236}">
                <a16:creationId xmlns:a16="http://schemas.microsoft.com/office/drawing/2014/main" id="{5ED331E4-161B-5C3C-6DAF-1AB73DB31682}"/>
              </a:ext>
            </a:extLst>
          </p:cNvPr>
          <p:cNvGrpSpPr/>
          <p:nvPr/>
        </p:nvGrpSpPr>
        <p:grpSpPr>
          <a:xfrm>
            <a:off x="9144000" y="-108496"/>
            <a:ext cx="9144000" cy="10395496"/>
            <a:chOff x="0" y="-28575"/>
            <a:chExt cx="2408296" cy="2737908"/>
          </a:xfrm>
        </p:grpSpPr>
        <p:sp>
          <p:nvSpPr>
            <p:cNvPr id="103" name="Google Shape;103;p14">
              <a:extLst>
                <a:ext uri="{FF2B5EF4-FFF2-40B4-BE49-F238E27FC236}">
                  <a16:creationId xmlns:a16="http://schemas.microsoft.com/office/drawing/2014/main" id="{1E0247A9-62FF-C6AE-F376-F5FAD12C141B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2D07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Google Shape;104;p14">
              <a:extLst>
                <a:ext uri="{FF2B5EF4-FFF2-40B4-BE49-F238E27FC236}">
                  <a16:creationId xmlns:a16="http://schemas.microsoft.com/office/drawing/2014/main" id="{5D4BC5C3-A387-6E7A-605F-9EFFBC0E2443}"/>
                </a:ext>
              </a:extLst>
            </p:cNvPr>
            <p:cNvSpPr txBox="1"/>
            <p:nvPr/>
          </p:nvSpPr>
          <p:spPr>
            <a:xfrm>
              <a:off x="0" y="-28575"/>
              <a:ext cx="2408296" cy="2737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14">
            <a:extLst>
              <a:ext uri="{FF2B5EF4-FFF2-40B4-BE49-F238E27FC236}">
                <a16:creationId xmlns:a16="http://schemas.microsoft.com/office/drawing/2014/main" id="{AE83A754-B548-9ED4-9609-1EE6ECE8184D}"/>
              </a:ext>
            </a:extLst>
          </p:cNvPr>
          <p:cNvSpPr txBox="1"/>
          <p:nvPr/>
        </p:nvSpPr>
        <p:spPr>
          <a:xfrm>
            <a:off x="215092" y="3102411"/>
            <a:ext cx="8713816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0" u="none" strike="noStrike" cap="none" dirty="0">
                <a:solidFill>
                  <a:srgbClr val="C2D076"/>
                </a:solidFill>
                <a:latin typeface="Inter"/>
                <a:ea typeface="Inter"/>
                <a:cs typeface="Inter"/>
                <a:sym typeface="Inter"/>
              </a:rPr>
              <a:t>Are properties with racial covenants worth more today?</a:t>
            </a:r>
            <a:endParaRPr sz="1100" dirty="0"/>
          </a:p>
        </p:txBody>
      </p:sp>
      <p:sp>
        <p:nvSpPr>
          <p:cNvPr id="109" name="Google Shape;109;p14">
            <a:extLst>
              <a:ext uri="{FF2B5EF4-FFF2-40B4-BE49-F238E27FC236}">
                <a16:creationId xmlns:a16="http://schemas.microsoft.com/office/drawing/2014/main" id="{66CC0021-BE27-A3F0-E88C-3CBA0AFADE75}"/>
              </a:ext>
            </a:extLst>
          </p:cNvPr>
          <p:cNvSpPr txBox="1"/>
          <p:nvPr/>
        </p:nvSpPr>
        <p:spPr>
          <a:xfrm>
            <a:off x="938300" y="4515168"/>
            <a:ext cx="670941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Property developments “protected” by racial covenants were worth more to white buyers in the early- and mid-20</a:t>
            </a:r>
            <a:r>
              <a:rPr lang="en-US" sz="2800" b="1" i="0" u="none" strike="noStrike" cap="none" baseline="30000" dirty="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th</a:t>
            </a:r>
            <a:r>
              <a:rPr lang="en-US" sz="2800" b="1" i="0" u="none" strike="noStrike" cap="none" dirty="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 century</a:t>
            </a:r>
            <a:r>
              <a:rPr lang="en-US" sz="2800" b="1" dirty="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.</a:t>
            </a:r>
            <a:endParaRPr sz="2000" b="1" dirty="0"/>
          </a:p>
        </p:txBody>
      </p:sp>
      <p:sp>
        <p:nvSpPr>
          <p:cNvPr id="110" name="Google Shape;110;p14">
            <a:extLst>
              <a:ext uri="{FF2B5EF4-FFF2-40B4-BE49-F238E27FC236}">
                <a16:creationId xmlns:a16="http://schemas.microsoft.com/office/drawing/2014/main" id="{BDDE65DA-C6CB-A157-F455-7D76EBB477AF}"/>
              </a:ext>
            </a:extLst>
          </p:cNvPr>
          <p:cNvSpPr txBox="1"/>
          <p:nvPr/>
        </p:nvSpPr>
        <p:spPr>
          <a:xfrm>
            <a:off x="9144000" y="3102411"/>
            <a:ext cx="9144000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0" u="none" strike="noStrike" cap="none" dirty="0">
                <a:solidFill>
                  <a:srgbClr val="001514"/>
                </a:solidFill>
                <a:latin typeface="Inter"/>
                <a:ea typeface="Inter"/>
                <a:cs typeface="Inter"/>
                <a:sym typeface="Inter"/>
              </a:rPr>
              <a:t>Are Black-owned homes (c. 1900) worth less today?</a:t>
            </a:r>
            <a:endParaRPr sz="1100" dirty="0"/>
          </a:p>
        </p:txBody>
      </p:sp>
      <p:sp>
        <p:nvSpPr>
          <p:cNvPr id="111" name="Google Shape;111;p14">
            <a:extLst>
              <a:ext uri="{FF2B5EF4-FFF2-40B4-BE49-F238E27FC236}">
                <a16:creationId xmlns:a16="http://schemas.microsoft.com/office/drawing/2014/main" id="{A6BBD9D3-C8E6-3017-CFFD-65B92CBD4A5D}"/>
              </a:ext>
            </a:extLst>
          </p:cNvPr>
          <p:cNvSpPr txBox="1"/>
          <p:nvPr/>
        </p:nvSpPr>
        <p:spPr>
          <a:xfrm>
            <a:off x="10244916" y="4515168"/>
            <a:ext cx="6942167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1514"/>
                </a:solidFill>
                <a:latin typeface="Inter Light"/>
                <a:ea typeface="Inter Light"/>
                <a:cs typeface="Inter Light"/>
                <a:sym typeface="Inter Light"/>
              </a:rPr>
              <a:t>Lending discrimination, disinvestment, and racial inequality in </a:t>
            </a:r>
            <a:r>
              <a:rPr lang="en-US" sz="2800" b="1" dirty="0">
                <a:solidFill>
                  <a:srgbClr val="001514"/>
                </a:solidFill>
                <a:latin typeface="Inter Light"/>
                <a:ea typeface="Inter Light"/>
                <a:cs typeface="Inter Light"/>
                <a:sym typeface="Inter Light"/>
              </a:rPr>
              <a:t>the workforce are all possible negative factors on the value of Black-owned homes.</a:t>
            </a:r>
            <a:endParaRPr sz="2000" b="1" dirty="0"/>
          </a:p>
        </p:txBody>
      </p:sp>
    </p:spTree>
    <p:extLst>
      <p:ext uri="{BB962C8B-B14F-4D97-AF65-F5344CB8AC3E}">
        <p14:creationId xmlns:p14="http://schemas.microsoft.com/office/powerpoint/2010/main" val="6710978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84306257-73A0-A425-AFDF-16C30154D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>
            <a:extLst>
              <a:ext uri="{FF2B5EF4-FFF2-40B4-BE49-F238E27FC236}">
                <a16:creationId xmlns:a16="http://schemas.microsoft.com/office/drawing/2014/main" id="{2F5AC1D2-C562-6DFE-201B-4113F85B40B0}"/>
              </a:ext>
            </a:extLst>
          </p:cNvPr>
          <p:cNvSpPr txBox="1"/>
          <p:nvPr/>
        </p:nvSpPr>
        <p:spPr>
          <a:xfrm>
            <a:off x="480060" y="4774168"/>
            <a:ext cx="75555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C2D076"/>
                </a:solidFill>
                <a:latin typeface="Inter"/>
                <a:ea typeface="Inter"/>
                <a:cs typeface="Inter"/>
                <a:sym typeface="Inter"/>
              </a:rPr>
              <a:t>Data Sources</a:t>
            </a:r>
            <a:endParaRPr sz="1600" dirty="0"/>
          </a:p>
        </p:txBody>
      </p:sp>
      <p:grpSp>
        <p:nvGrpSpPr>
          <p:cNvPr id="143" name="Google Shape;143;p17">
            <a:extLst>
              <a:ext uri="{FF2B5EF4-FFF2-40B4-BE49-F238E27FC236}">
                <a16:creationId xmlns:a16="http://schemas.microsoft.com/office/drawing/2014/main" id="{0B399906-D40B-5D8D-119B-182D5BCF6FBC}"/>
              </a:ext>
            </a:extLst>
          </p:cNvPr>
          <p:cNvGrpSpPr/>
          <p:nvPr/>
        </p:nvGrpSpPr>
        <p:grpSpPr>
          <a:xfrm>
            <a:off x="9144000" y="1724795"/>
            <a:ext cx="8331395" cy="1862120"/>
            <a:chOff x="0" y="66675"/>
            <a:chExt cx="9305400" cy="1888869"/>
          </a:xfrm>
        </p:grpSpPr>
        <p:sp>
          <p:nvSpPr>
            <p:cNvPr id="144" name="Google Shape;144;p17">
              <a:extLst>
                <a:ext uri="{FF2B5EF4-FFF2-40B4-BE49-F238E27FC236}">
                  <a16:creationId xmlns:a16="http://schemas.microsoft.com/office/drawing/2014/main" id="{AF322D7C-16A7-E274-7DB9-458C1F86590B}"/>
                </a:ext>
              </a:extLst>
            </p:cNvPr>
            <p:cNvSpPr txBox="1"/>
            <p:nvPr/>
          </p:nvSpPr>
          <p:spPr>
            <a:xfrm>
              <a:off x="0" y="66675"/>
              <a:ext cx="9305381" cy="561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 dirty="0">
                  <a:solidFill>
                    <a:srgbClr val="C2D076"/>
                  </a:solidFill>
                  <a:latin typeface="Inter"/>
                  <a:ea typeface="Inter"/>
                  <a:cs typeface="Inter"/>
                  <a:sym typeface="Inter"/>
                </a:rPr>
                <a:t>Cumberland County property mapper</a:t>
              </a:r>
              <a:endParaRPr sz="2000" dirty="0"/>
            </a:p>
          </p:txBody>
        </p:sp>
        <p:sp>
          <p:nvSpPr>
            <p:cNvPr id="145" name="Google Shape;145;p17">
              <a:extLst>
                <a:ext uri="{FF2B5EF4-FFF2-40B4-BE49-F238E27FC236}">
                  <a16:creationId xmlns:a16="http://schemas.microsoft.com/office/drawing/2014/main" id="{FF3585E4-A0CA-73FF-5F9D-A16EB81C4F22}"/>
                </a:ext>
              </a:extLst>
            </p:cNvPr>
            <p:cNvSpPr txBox="1"/>
            <p:nvPr/>
          </p:nvSpPr>
          <p:spPr>
            <a:xfrm>
              <a:off x="0" y="644313"/>
              <a:ext cx="9305400" cy="1311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 dirty="0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Large data set of Cumberland Co. properties, including home characteristics, property values, and recent sale prices.</a:t>
              </a:r>
              <a:endParaRPr sz="2000" dirty="0"/>
            </a:p>
          </p:txBody>
        </p:sp>
      </p:grpSp>
      <p:grpSp>
        <p:nvGrpSpPr>
          <p:cNvPr id="146" name="Google Shape;146;p17">
            <a:extLst>
              <a:ext uri="{FF2B5EF4-FFF2-40B4-BE49-F238E27FC236}">
                <a16:creationId xmlns:a16="http://schemas.microsoft.com/office/drawing/2014/main" id="{F44304F0-6F95-D302-474A-1C9788799B7E}"/>
              </a:ext>
            </a:extLst>
          </p:cNvPr>
          <p:cNvGrpSpPr/>
          <p:nvPr/>
        </p:nvGrpSpPr>
        <p:grpSpPr>
          <a:xfrm>
            <a:off x="9143999" y="4026568"/>
            <a:ext cx="8331396" cy="1966765"/>
            <a:chOff x="-1" y="66675"/>
            <a:chExt cx="9305401" cy="1685318"/>
          </a:xfrm>
        </p:grpSpPr>
        <p:sp>
          <p:nvSpPr>
            <p:cNvPr id="147" name="Google Shape;147;p17">
              <a:extLst>
                <a:ext uri="{FF2B5EF4-FFF2-40B4-BE49-F238E27FC236}">
                  <a16:creationId xmlns:a16="http://schemas.microsoft.com/office/drawing/2014/main" id="{0635D15A-A1E4-B688-40AD-6A196438D3F3}"/>
                </a:ext>
              </a:extLst>
            </p:cNvPr>
            <p:cNvSpPr txBox="1"/>
            <p:nvPr/>
          </p:nvSpPr>
          <p:spPr>
            <a:xfrm>
              <a:off x="-1" y="66675"/>
              <a:ext cx="6759152" cy="474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 dirty="0">
                  <a:solidFill>
                    <a:srgbClr val="C2D076"/>
                  </a:solidFill>
                  <a:latin typeface="Inter"/>
                  <a:ea typeface="Inter"/>
                  <a:cs typeface="Inter"/>
                  <a:sym typeface="Inter"/>
                </a:rPr>
                <a:t>Racial covenants data set</a:t>
              </a:r>
              <a:endParaRPr sz="2000" dirty="0"/>
            </a:p>
          </p:txBody>
        </p:sp>
        <p:sp>
          <p:nvSpPr>
            <p:cNvPr id="148" name="Google Shape;148;p17">
              <a:extLst>
                <a:ext uri="{FF2B5EF4-FFF2-40B4-BE49-F238E27FC236}">
                  <a16:creationId xmlns:a16="http://schemas.microsoft.com/office/drawing/2014/main" id="{447AC749-0305-8AE9-A97A-DE901FC8E3FA}"/>
                </a:ext>
              </a:extLst>
            </p:cNvPr>
            <p:cNvSpPr txBox="1"/>
            <p:nvPr/>
          </p:nvSpPr>
          <p:spPr>
            <a:xfrm>
              <a:off x="0" y="644313"/>
              <a:ext cx="9305400" cy="1107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 dirty="0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Incomplete data set of racial property restrictions in Carlisle area, compiled from county archives and Recorder of Deeds office</a:t>
              </a:r>
              <a:endParaRPr sz="2000" dirty="0"/>
            </a:p>
          </p:txBody>
        </p:sp>
      </p:grpSp>
      <p:grpSp>
        <p:nvGrpSpPr>
          <p:cNvPr id="149" name="Google Shape;149;p17">
            <a:extLst>
              <a:ext uri="{FF2B5EF4-FFF2-40B4-BE49-F238E27FC236}">
                <a16:creationId xmlns:a16="http://schemas.microsoft.com/office/drawing/2014/main" id="{8AB3A40E-519B-F7C2-8F01-D49FB637484D}"/>
              </a:ext>
            </a:extLst>
          </p:cNvPr>
          <p:cNvGrpSpPr/>
          <p:nvPr/>
        </p:nvGrpSpPr>
        <p:grpSpPr>
          <a:xfrm>
            <a:off x="9144000" y="6432987"/>
            <a:ext cx="8331395" cy="1917074"/>
            <a:chOff x="0" y="66675"/>
            <a:chExt cx="9305400" cy="1773472"/>
          </a:xfrm>
        </p:grpSpPr>
        <p:sp>
          <p:nvSpPr>
            <p:cNvPr id="150" name="Google Shape;150;p17">
              <a:extLst>
                <a:ext uri="{FF2B5EF4-FFF2-40B4-BE49-F238E27FC236}">
                  <a16:creationId xmlns:a16="http://schemas.microsoft.com/office/drawing/2014/main" id="{1183F2D6-E02E-C29D-9BE2-D5AC31DBADD8}"/>
                </a:ext>
              </a:extLst>
            </p:cNvPr>
            <p:cNvSpPr txBox="1"/>
            <p:nvPr/>
          </p:nvSpPr>
          <p:spPr>
            <a:xfrm>
              <a:off x="0" y="66675"/>
              <a:ext cx="5599199" cy="51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 dirty="0">
                  <a:solidFill>
                    <a:srgbClr val="C2D076"/>
                  </a:solidFill>
                  <a:latin typeface="Inter"/>
                  <a:ea typeface="Inter"/>
                  <a:cs typeface="Inter"/>
                  <a:sym typeface="Inter"/>
                </a:rPr>
                <a:t>1900 census data</a:t>
              </a:r>
              <a:endParaRPr sz="2000" dirty="0"/>
            </a:p>
          </p:txBody>
        </p:sp>
        <p:sp>
          <p:nvSpPr>
            <p:cNvPr id="151" name="Google Shape;151;p17">
              <a:extLst>
                <a:ext uri="{FF2B5EF4-FFF2-40B4-BE49-F238E27FC236}">
                  <a16:creationId xmlns:a16="http://schemas.microsoft.com/office/drawing/2014/main" id="{011788D8-5434-ADCF-E751-BEE0AD79810E}"/>
                </a:ext>
              </a:extLst>
            </p:cNvPr>
            <p:cNvSpPr txBox="1"/>
            <p:nvPr/>
          </p:nvSpPr>
          <p:spPr>
            <a:xfrm>
              <a:off x="0" y="644314"/>
              <a:ext cx="9305400" cy="11958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 dirty="0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Address-level data of ~300 Black households in Carlisle in 1900, from that year’s U.S. decennial census</a:t>
              </a:r>
              <a:endParaRPr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62916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>
          <a:extLst>
            <a:ext uri="{FF2B5EF4-FFF2-40B4-BE49-F238E27FC236}">
              <a16:creationId xmlns:a16="http://schemas.microsoft.com/office/drawing/2014/main" id="{F1B1B003-51F4-E375-4055-299D55D2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>
            <a:extLst>
              <a:ext uri="{FF2B5EF4-FFF2-40B4-BE49-F238E27FC236}">
                <a16:creationId xmlns:a16="http://schemas.microsoft.com/office/drawing/2014/main" id="{75A34E9E-C60F-5386-B34C-90D2F0812498}"/>
              </a:ext>
            </a:extLst>
          </p:cNvPr>
          <p:cNvSpPr txBox="1"/>
          <p:nvPr/>
        </p:nvSpPr>
        <p:spPr>
          <a:xfrm>
            <a:off x="1028700" y="424225"/>
            <a:ext cx="1457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SlidesCarnival</a:t>
            </a:r>
            <a:endParaRPr/>
          </a:p>
        </p:txBody>
      </p:sp>
      <p:sp>
        <p:nvSpPr>
          <p:cNvPr id="227" name="Google Shape;227;p23">
            <a:extLst>
              <a:ext uri="{FF2B5EF4-FFF2-40B4-BE49-F238E27FC236}">
                <a16:creationId xmlns:a16="http://schemas.microsoft.com/office/drawing/2014/main" id="{E52EE292-65F8-447B-888A-07E74DB01633}"/>
              </a:ext>
            </a:extLst>
          </p:cNvPr>
          <p:cNvSpPr txBox="1"/>
          <p:nvPr/>
        </p:nvSpPr>
        <p:spPr>
          <a:xfrm>
            <a:off x="8228675" y="424225"/>
            <a:ext cx="1830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Dark Minimalist</a:t>
            </a:r>
            <a:endParaRPr/>
          </a:p>
        </p:txBody>
      </p:sp>
      <p:sp>
        <p:nvSpPr>
          <p:cNvPr id="228" name="Google Shape;228;p23">
            <a:extLst>
              <a:ext uri="{FF2B5EF4-FFF2-40B4-BE49-F238E27FC236}">
                <a16:creationId xmlns:a16="http://schemas.microsoft.com/office/drawing/2014/main" id="{FAEEA7EE-BBD7-D2B2-BD56-E24BAF4A84F2}"/>
              </a:ext>
            </a:extLst>
          </p:cNvPr>
          <p:cNvSpPr txBox="1"/>
          <p:nvPr/>
        </p:nvSpPr>
        <p:spPr>
          <a:xfrm>
            <a:off x="16053100" y="424225"/>
            <a:ext cx="1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08/12/2024</a:t>
            </a:r>
            <a:endParaRPr/>
          </a:p>
        </p:txBody>
      </p:sp>
      <p:pic>
        <p:nvPicPr>
          <p:cNvPr id="3" name="Picture 2" descr="A map of a city&#10;&#10;AI-generated content may be incorrect.">
            <a:extLst>
              <a:ext uri="{FF2B5EF4-FFF2-40B4-BE49-F238E27FC236}">
                <a16:creationId xmlns:a16="http://schemas.microsoft.com/office/drawing/2014/main" id="{0A91E04F-F218-EF8E-42BE-5AFFE6A3B0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216" r="3429" b="9806"/>
          <a:stretch/>
        </p:blipFill>
        <p:spPr>
          <a:xfrm>
            <a:off x="0" y="0"/>
            <a:ext cx="18288000" cy="1031362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9F31F65-B6FE-CBF1-E809-2A18ACAEB1D7}"/>
              </a:ext>
            </a:extLst>
          </p:cNvPr>
          <p:cNvGrpSpPr/>
          <p:nvPr/>
        </p:nvGrpSpPr>
        <p:grpSpPr>
          <a:xfrm>
            <a:off x="11049694" y="1349134"/>
            <a:ext cx="4414157" cy="1643743"/>
            <a:chOff x="10493828" y="936171"/>
            <a:chExt cx="4414157" cy="16437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E33F001-6FEA-27FC-AA75-8AF31BAD743C}"/>
                </a:ext>
              </a:extLst>
            </p:cNvPr>
            <p:cNvSpPr/>
            <p:nvPr/>
          </p:nvSpPr>
          <p:spPr>
            <a:xfrm>
              <a:off x="10493828" y="936171"/>
              <a:ext cx="4414157" cy="16437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3D7CDCE-FE93-0116-F3C3-357797518B72}"/>
                </a:ext>
              </a:extLst>
            </p:cNvPr>
            <p:cNvSpPr/>
            <p:nvPr/>
          </p:nvSpPr>
          <p:spPr>
            <a:xfrm>
              <a:off x="10771415" y="1283943"/>
              <a:ext cx="770021" cy="304800"/>
            </a:xfrm>
            <a:prstGeom prst="rect">
              <a:avLst/>
            </a:prstGeom>
            <a:solidFill>
              <a:srgbClr val="D78AD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B0CD0F6-9BF5-87D6-CE91-0171F60A01D9}"/>
                </a:ext>
              </a:extLst>
            </p:cNvPr>
            <p:cNvSpPr/>
            <p:nvPr/>
          </p:nvSpPr>
          <p:spPr>
            <a:xfrm>
              <a:off x="10963919" y="1871372"/>
              <a:ext cx="385011" cy="352926"/>
            </a:xfrm>
            <a:prstGeom prst="ellipse">
              <a:avLst/>
            </a:prstGeom>
            <a:solidFill>
              <a:srgbClr val="32A02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2B57FB-F0F0-1F54-CA24-EC1CC40F1E33}"/>
                </a:ext>
              </a:extLst>
            </p:cNvPr>
            <p:cNvSpPr txBox="1"/>
            <p:nvPr/>
          </p:nvSpPr>
          <p:spPr>
            <a:xfrm>
              <a:off x="11672063" y="1236288"/>
              <a:ext cx="32359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Restricted development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3B5A33-9DA4-A346-AA2D-419AF6DD6FC2}"/>
                </a:ext>
              </a:extLst>
            </p:cNvPr>
            <p:cNvSpPr txBox="1"/>
            <p:nvPr/>
          </p:nvSpPr>
          <p:spPr>
            <a:xfrm>
              <a:off x="11672063" y="1871372"/>
              <a:ext cx="29116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Black household (1900)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747001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A67D05B5-6862-D330-6715-1DB2F1783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>
            <a:extLst>
              <a:ext uri="{FF2B5EF4-FFF2-40B4-BE49-F238E27FC236}">
                <a16:creationId xmlns:a16="http://schemas.microsoft.com/office/drawing/2014/main" id="{25E655D8-C077-810D-A2C0-D1A3707E1886}"/>
              </a:ext>
            </a:extLst>
          </p:cNvPr>
          <p:cNvSpPr txBox="1"/>
          <p:nvPr/>
        </p:nvSpPr>
        <p:spPr>
          <a:xfrm>
            <a:off x="1028700" y="3581499"/>
            <a:ext cx="81153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 dirty="0">
                <a:solidFill>
                  <a:srgbClr val="C2D076"/>
                </a:solidFill>
                <a:latin typeface="Inter"/>
                <a:ea typeface="Inter"/>
                <a:cs typeface="Inter"/>
                <a:sym typeface="Inter"/>
              </a:rPr>
              <a:t>Home values vs. Covenants</a:t>
            </a:r>
          </a:p>
        </p:txBody>
      </p:sp>
    </p:spTree>
    <p:extLst>
      <p:ext uri="{BB962C8B-B14F-4D97-AF65-F5344CB8AC3E}">
        <p14:creationId xmlns:p14="http://schemas.microsoft.com/office/powerpoint/2010/main" val="355009147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ark Minimalist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</TotalTime>
  <Words>547</Words>
  <Application>Microsoft Macintosh PowerPoint</Application>
  <PresentationFormat>Custom</PresentationFormat>
  <Paragraphs>71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Inter</vt:lpstr>
      <vt:lpstr>Inter Light</vt:lpstr>
      <vt:lpstr>Inter Medium</vt:lpstr>
      <vt:lpstr>Arial</vt:lpstr>
      <vt:lpstr>Dark Minimalist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Warren, Ben</cp:lastModifiedBy>
  <cp:revision>22</cp:revision>
  <dcterms:modified xsi:type="dcterms:W3CDTF">2025-02-20T15:34:09Z</dcterms:modified>
</cp:coreProperties>
</file>